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5.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2"/>
  </p:notesMasterIdLst>
  <p:sldIdLst>
    <p:sldId id="256" r:id="rId2"/>
    <p:sldId id="341" r:id="rId3"/>
    <p:sldId id="352" r:id="rId4"/>
    <p:sldId id="372" r:id="rId5"/>
    <p:sldId id="348" r:id="rId6"/>
    <p:sldId id="360" r:id="rId7"/>
    <p:sldId id="430" r:id="rId8"/>
    <p:sldId id="393" r:id="rId9"/>
    <p:sldId id="362" r:id="rId10"/>
    <p:sldId id="350" r:id="rId11"/>
    <p:sldId id="431" r:id="rId12"/>
    <p:sldId id="351" r:id="rId13"/>
    <p:sldId id="364" r:id="rId14"/>
    <p:sldId id="413" r:id="rId15"/>
    <p:sldId id="414" r:id="rId16"/>
    <p:sldId id="415" r:id="rId17"/>
    <p:sldId id="433" r:id="rId18"/>
    <p:sldId id="259" r:id="rId19"/>
    <p:sldId id="425" r:id="rId20"/>
    <p:sldId id="426" r:id="rId21"/>
    <p:sldId id="423" r:id="rId22"/>
    <p:sldId id="424" r:id="rId23"/>
    <p:sldId id="434" r:id="rId24"/>
    <p:sldId id="438" r:id="rId25"/>
    <p:sldId id="435" r:id="rId26"/>
    <p:sldId id="427" r:id="rId27"/>
    <p:sldId id="437" r:id="rId28"/>
    <p:sldId id="436" r:id="rId29"/>
    <p:sldId id="439" r:id="rId30"/>
    <p:sldId id="278" r:id="rId31"/>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29">
          <p15:clr>
            <a:srgbClr val="A4A3A4"/>
          </p15:clr>
        </p15:guide>
        <p15:guide id="2" pos="7197">
          <p15:clr>
            <a:srgbClr val="A4A3A4"/>
          </p15:clr>
        </p15:guide>
        <p15:guide id="3" orient="horz" pos="630">
          <p15:clr>
            <a:srgbClr val="A4A3A4"/>
          </p15:clr>
        </p15:guide>
        <p15:guide id="4" orient="horz" pos="764">
          <p15:clr>
            <a:srgbClr val="A4A3A4"/>
          </p15:clr>
        </p15:guide>
        <p15:guide id="5" orient="horz" pos="391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w k" initials="jk" lastIdx="1" clrIdx="0">
    <p:extLst>
      <p:ext uri="{19B8F6BF-5375-455C-9EA6-DF929625EA0E}">
        <p15:presenceInfo xmlns:p15="http://schemas.microsoft.com/office/powerpoint/2012/main" userId="74ff99aa023fa17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0000"/>
    <a:srgbClr val="4472C4"/>
    <a:srgbClr val="CFD5EA"/>
    <a:srgbClr val="E9EBF5"/>
    <a:srgbClr val="9D03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0" autoAdjust="0"/>
    <p:restoredTop sz="94660"/>
  </p:normalViewPr>
  <p:slideViewPr>
    <p:cSldViewPr snapToGrid="0" showGuides="1">
      <p:cViewPr varScale="1">
        <p:scale>
          <a:sx n="98" d="100"/>
          <a:sy n="98" d="100"/>
        </p:scale>
        <p:origin x="192" y="1016"/>
      </p:cViewPr>
      <p:guideLst>
        <p:guide pos="429"/>
        <p:guide pos="7197"/>
        <p:guide orient="horz" pos="630"/>
        <p:guide orient="horz" pos="764"/>
        <p:guide orient="horz" pos="391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gs" Target="tags/tag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3-02T20:43:06.118" idx="1">
    <p:pos x="5995" y="3480"/>
    <p:text/>
    <p:extLst>
      <p:ext uri="{C676402C-5697-4E1C-873F-D02D1690AC5C}">
        <p15:threadingInfo xmlns:p15="http://schemas.microsoft.com/office/powerpoint/2012/main" timeZoneBias="-48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7D19F0-3D2D-4227-9BAB-CE9CB786A518}" type="datetimeFigureOut">
              <a:rPr lang="zh-CN" altLang="en-US" smtClean="0"/>
              <a:t>2025/3/15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5682C6-BE15-415E-9985-CDCE9943C8C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200000"/>
              </a:lnSpc>
            </a:pPr>
            <a:r>
              <a:rPr lang="zh-CN" altLang="zh-CN" dirty="0">
                <a:sym typeface="+mn-ea"/>
              </a:rPr>
              <a:t>（</a:t>
            </a:r>
            <a:r>
              <a:rPr lang="en-US" altLang="zh-CN" dirty="0">
                <a:sym typeface="+mn-ea"/>
              </a:rPr>
              <a:t>1</a:t>
            </a:r>
            <a:r>
              <a:rPr lang="zh-CN" altLang="zh-CN" dirty="0">
                <a:sym typeface="+mn-ea"/>
              </a:rPr>
              <a:t>）不同于其他基于深度学习的微地震震相识别网络模型主要使用单个站点的地震数据来预测相位，图神经网络可实现多个站台间的信息交换的特点能够为震相自动化识别提供新的解决方案。</a:t>
            </a:r>
            <a:endParaRPr lang="zh-CN" altLang="zh-CN" dirty="0"/>
          </a:p>
          <a:p>
            <a:pPr>
              <a:lnSpc>
                <a:spcPct val="200000"/>
              </a:lnSpc>
            </a:pPr>
            <a:r>
              <a:rPr lang="zh-CN" altLang="zh-CN" dirty="0">
                <a:sym typeface="+mn-ea"/>
              </a:rPr>
              <a:t>（</a:t>
            </a:r>
            <a:r>
              <a:rPr lang="en-US" altLang="zh-CN" dirty="0">
                <a:sym typeface="+mn-ea"/>
              </a:rPr>
              <a:t>2</a:t>
            </a:r>
            <a:r>
              <a:rPr lang="zh-CN" altLang="zh-CN" dirty="0">
                <a:sym typeface="+mn-ea"/>
              </a:rPr>
              <a:t>）通过并行计算为微震监测中承担计算密集任务的步骤进行加速优化，提高实时监测过程中处理计算的效率。</a:t>
            </a:r>
            <a:endParaRPr lang="zh-CN" altLang="zh-CN" dirty="0"/>
          </a:p>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BC5A0A-C1E4-C002-D30D-7FA6108315E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50C14BC-CFF8-38A9-C9E8-416A830DFAD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6E25EB3-9A8D-B2C1-3360-BABE32629EBA}"/>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697F1F39-EDC7-D14C-FF43-08AFD6FC1AAF}"/>
              </a:ext>
            </a:extLst>
          </p:cNvPr>
          <p:cNvSpPr>
            <a:spLocks noGrp="1"/>
          </p:cNvSpPr>
          <p:nvPr>
            <p:ph type="sldNum" sz="quarter" idx="5"/>
          </p:nvPr>
        </p:nvSpPr>
        <p:spPr/>
        <p:txBody>
          <a:bodyPr/>
          <a:lstStyle/>
          <a:p>
            <a:fld id="{F05682C6-BE15-415E-9985-CDCE9943C8CC}" type="slidenum">
              <a:rPr lang="zh-CN" altLang="en-US" smtClean="0"/>
              <a:t>11</a:t>
            </a:fld>
            <a:endParaRPr lang="zh-CN" altLang="en-US"/>
          </a:p>
        </p:txBody>
      </p:sp>
    </p:spTree>
    <p:extLst>
      <p:ext uri="{BB962C8B-B14F-4D97-AF65-F5344CB8AC3E}">
        <p14:creationId xmlns:p14="http://schemas.microsoft.com/office/powerpoint/2010/main" val="16445960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35947C-06DF-8FCA-2BC5-77CEE6DC76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6D331FD-20B5-B7C2-8F2F-175FAF20AFA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0EC0150-1A97-37CA-F17B-FB1FF02BF5FF}"/>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BB67E69-06D6-EF54-EBD6-94322C50EDA0}"/>
              </a:ext>
            </a:extLst>
          </p:cNvPr>
          <p:cNvSpPr>
            <a:spLocks noGrp="1"/>
          </p:cNvSpPr>
          <p:nvPr>
            <p:ph type="sldNum" sz="quarter" idx="5"/>
          </p:nvPr>
        </p:nvSpPr>
        <p:spPr/>
        <p:txBody>
          <a:bodyPr/>
          <a:lstStyle/>
          <a:p>
            <a:fld id="{F05682C6-BE15-415E-9985-CDCE9943C8CC}" type="slidenum">
              <a:rPr lang="zh-CN" altLang="en-US" smtClean="0"/>
              <a:t>14</a:t>
            </a:fld>
            <a:endParaRPr lang="zh-CN" altLang="en-US"/>
          </a:p>
        </p:txBody>
      </p:sp>
    </p:spTree>
    <p:extLst>
      <p:ext uri="{BB962C8B-B14F-4D97-AF65-F5344CB8AC3E}">
        <p14:creationId xmlns:p14="http://schemas.microsoft.com/office/powerpoint/2010/main" val="24625014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812DBD-88DC-3DBD-1119-37703F97B29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D31DFB5-F7A6-4780-4C32-B8BC993F073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D057B44-DFC2-FF74-D480-229ADD4DBAB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5619B2E-CB85-D30D-92C7-3B232CC3544B}"/>
              </a:ext>
            </a:extLst>
          </p:cNvPr>
          <p:cNvSpPr>
            <a:spLocks noGrp="1"/>
          </p:cNvSpPr>
          <p:nvPr>
            <p:ph type="sldNum" sz="quarter" idx="5"/>
          </p:nvPr>
        </p:nvSpPr>
        <p:spPr/>
        <p:txBody>
          <a:bodyPr/>
          <a:lstStyle/>
          <a:p>
            <a:fld id="{F05682C6-BE15-415E-9985-CDCE9943C8CC}" type="slidenum">
              <a:rPr lang="zh-CN" altLang="en-US" smtClean="0"/>
              <a:t>15</a:t>
            </a:fld>
            <a:endParaRPr lang="zh-CN" altLang="en-US"/>
          </a:p>
        </p:txBody>
      </p:sp>
    </p:spTree>
    <p:extLst>
      <p:ext uri="{BB962C8B-B14F-4D97-AF65-F5344CB8AC3E}">
        <p14:creationId xmlns:p14="http://schemas.microsoft.com/office/powerpoint/2010/main" val="35630124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7C53A1-4CDB-B25E-CD4A-86CDEE45E32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E754474-6D53-C64B-E7DF-BAD50BD7359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59AD9A-BFA1-F999-F7E8-99F5F1F4254C}"/>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3543F79-6429-9F68-289D-77B49767DF5C}"/>
              </a:ext>
            </a:extLst>
          </p:cNvPr>
          <p:cNvSpPr>
            <a:spLocks noGrp="1"/>
          </p:cNvSpPr>
          <p:nvPr>
            <p:ph type="sldNum" sz="quarter" idx="5"/>
          </p:nvPr>
        </p:nvSpPr>
        <p:spPr/>
        <p:txBody>
          <a:bodyPr/>
          <a:lstStyle/>
          <a:p>
            <a:fld id="{F05682C6-BE15-415E-9985-CDCE9943C8CC}" type="slidenum">
              <a:rPr lang="zh-CN" altLang="en-US" smtClean="0"/>
              <a:t>16</a:t>
            </a:fld>
            <a:endParaRPr lang="zh-CN" altLang="en-US"/>
          </a:p>
        </p:txBody>
      </p:sp>
    </p:spTree>
    <p:extLst>
      <p:ext uri="{BB962C8B-B14F-4D97-AF65-F5344CB8AC3E}">
        <p14:creationId xmlns:p14="http://schemas.microsoft.com/office/powerpoint/2010/main" val="17953094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F51460-BFB5-E39B-9612-3D26AB33B10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1D624B1-D9F9-8367-D540-AFF465D2068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D0292A0-4F82-456E-915D-79ECF110F4E8}"/>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F551FA11-A47F-A0DC-458F-9A56F99876DA}"/>
              </a:ext>
            </a:extLst>
          </p:cNvPr>
          <p:cNvSpPr>
            <a:spLocks noGrp="1"/>
          </p:cNvSpPr>
          <p:nvPr>
            <p:ph type="sldNum" sz="quarter" idx="5"/>
          </p:nvPr>
        </p:nvSpPr>
        <p:spPr/>
        <p:txBody>
          <a:bodyPr/>
          <a:lstStyle/>
          <a:p>
            <a:fld id="{F05682C6-BE15-415E-9985-CDCE9943C8CC}" type="slidenum">
              <a:rPr lang="zh-CN" altLang="en-US" smtClean="0"/>
              <a:t>17</a:t>
            </a:fld>
            <a:endParaRPr lang="zh-CN" altLang="en-US"/>
          </a:p>
        </p:txBody>
      </p:sp>
    </p:spTree>
    <p:extLst>
      <p:ext uri="{BB962C8B-B14F-4D97-AF65-F5344CB8AC3E}">
        <p14:creationId xmlns:p14="http://schemas.microsoft.com/office/powerpoint/2010/main" val="342315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DA9D14-9FBB-AD52-254D-97B8FE0A330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2239BA6-7AA5-7DF3-FA42-642CF550410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21C3D9B-8FD4-78FD-EBEB-C3C7AC5A24C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25AAD0F-65E4-BBCE-3658-CC9FE66EE565}"/>
              </a:ext>
            </a:extLst>
          </p:cNvPr>
          <p:cNvSpPr>
            <a:spLocks noGrp="1"/>
          </p:cNvSpPr>
          <p:nvPr>
            <p:ph type="sldNum" sz="quarter" idx="5"/>
          </p:nvPr>
        </p:nvSpPr>
        <p:spPr/>
        <p:txBody>
          <a:bodyPr/>
          <a:lstStyle/>
          <a:p>
            <a:fld id="{F05682C6-BE15-415E-9985-CDCE9943C8CC}" type="slidenum">
              <a:rPr lang="zh-CN" altLang="en-US" smtClean="0"/>
              <a:t>19</a:t>
            </a:fld>
            <a:endParaRPr lang="zh-CN" altLang="en-US"/>
          </a:p>
        </p:txBody>
      </p:sp>
    </p:spTree>
    <p:extLst>
      <p:ext uri="{BB962C8B-B14F-4D97-AF65-F5344CB8AC3E}">
        <p14:creationId xmlns:p14="http://schemas.microsoft.com/office/powerpoint/2010/main" val="370512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FC379C-AA62-F495-E88C-DCAC269FF75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DB6788B-941A-E2FB-98BC-7FBA2B3830F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C5142CB-5805-201A-C66B-7C2471CA498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A45B302-BA91-C836-1888-263B9C036B99}"/>
              </a:ext>
            </a:extLst>
          </p:cNvPr>
          <p:cNvSpPr>
            <a:spLocks noGrp="1"/>
          </p:cNvSpPr>
          <p:nvPr>
            <p:ph type="sldNum" sz="quarter" idx="5"/>
          </p:nvPr>
        </p:nvSpPr>
        <p:spPr/>
        <p:txBody>
          <a:bodyPr/>
          <a:lstStyle/>
          <a:p>
            <a:fld id="{F05682C6-BE15-415E-9985-CDCE9943C8CC}" type="slidenum">
              <a:rPr lang="zh-CN" altLang="en-US" smtClean="0"/>
              <a:t>20</a:t>
            </a:fld>
            <a:endParaRPr lang="zh-CN" altLang="en-US"/>
          </a:p>
        </p:txBody>
      </p:sp>
    </p:spTree>
    <p:extLst>
      <p:ext uri="{BB962C8B-B14F-4D97-AF65-F5344CB8AC3E}">
        <p14:creationId xmlns:p14="http://schemas.microsoft.com/office/powerpoint/2010/main" val="15385778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115A69-B101-670F-7562-263ED97E3F4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32D402C-1E59-B68F-DB03-BC5DB142F08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A11E922-1FEF-64AB-4DF0-FD1913E8FF6A}"/>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D22667D-341B-4DB5-E601-29BE12749298}"/>
              </a:ext>
            </a:extLst>
          </p:cNvPr>
          <p:cNvSpPr>
            <a:spLocks noGrp="1"/>
          </p:cNvSpPr>
          <p:nvPr>
            <p:ph type="sldNum" sz="quarter" idx="5"/>
          </p:nvPr>
        </p:nvSpPr>
        <p:spPr/>
        <p:txBody>
          <a:bodyPr/>
          <a:lstStyle/>
          <a:p>
            <a:fld id="{F05682C6-BE15-415E-9985-CDCE9943C8CC}" type="slidenum">
              <a:rPr lang="zh-CN" altLang="en-US" smtClean="0"/>
              <a:t>21</a:t>
            </a:fld>
            <a:endParaRPr lang="zh-CN" altLang="en-US"/>
          </a:p>
        </p:txBody>
      </p:sp>
    </p:spTree>
    <p:extLst>
      <p:ext uri="{BB962C8B-B14F-4D97-AF65-F5344CB8AC3E}">
        <p14:creationId xmlns:p14="http://schemas.microsoft.com/office/powerpoint/2010/main" val="9388261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A00F0-EAE6-502A-290D-4807DBC3413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027F65D-1719-679F-2B8D-042C82E80F8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793A17-FC19-49BF-8895-C130D237B13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1687386-EEBA-BB74-8673-38BDCAB7B024}"/>
              </a:ext>
            </a:extLst>
          </p:cNvPr>
          <p:cNvSpPr>
            <a:spLocks noGrp="1"/>
          </p:cNvSpPr>
          <p:nvPr>
            <p:ph type="sldNum" sz="quarter" idx="5"/>
          </p:nvPr>
        </p:nvSpPr>
        <p:spPr/>
        <p:txBody>
          <a:bodyPr/>
          <a:lstStyle/>
          <a:p>
            <a:fld id="{F05682C6-BE15-415E-9985-CDCE9943C8CC}" type="slidenum">
              <a:rPr lang="zh-CN" altLang="en-US" smtClean="0"/>
              <a:t>22</a:t>
            </a:fld>
            <a:endParaRPr lang="zh-CN" altLang="en-US"/>
          </a:p>
        </p:txBody>
      </p:sp>
    </p:spTree>
    <p:extLst>
      <p:ext uri="{BB962C8B-B14F-4D97-AF65-F5344CB8AC3E}">
        <p14:creationId xmlns:p14="http://schemas.microsoft.com/office/powerpoint/2010/main" val="8764521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775751-AB76-1C64-FBA7-91C9066D733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D5391AA-2D5F-1980-ECA9-596887DEB49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764709A-F777-4A90-1D05-AB6F18F09D43}"/>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352AFDA-5005-39D9-2AA9-FAE3250D4A7C}"/>
              </a:ext>
            </a:extLst>
          </p:cNvPr>
          <p:cNvSpPr>
            <a:spLocks noGrp="1"/>
          </p:cNvSpPr>
          <p:nvPr>
            <p:ph type="sldNum" sz="quarter" idx="5"/>
          </p:nvPr>
        </p:nvSpPr>
        <p:spPr/>
        <p:txBody>
          <a:bodyPr/>
          <a:lstStyle/>
          <a:p>
            <a:fld id="{F05682C6-BE15-415E-9985-CDCE9943C8CC}" type="slidenum">
              <a:rPr lang="zh-CN" altLang="en-US" smtClean="0"/>
              <a:t>23</a:t>
            </a:fld>
            <a:endParaRPr lang="zh-CN" altLang="en-US"/>
          </a:p>
        </p:txBody>
      </p:sp>
    </p:spTree>
    <p:extLst>
      <p:ext uri="{BB962C8B-B14F-4D97-AF65-F5344CB8AC3E}">
        <p14:creationId xmlns:p14="http://schemas.microsoft.com/office/powerpoint/2010/main" val="3895496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C01719-44E8-0FA7-7D55-C2859CFD66A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671ABD5-0349-336A-1C89-DEAA476289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0618E96-CB07-4587-E202-F07D905FDA86}"/>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F7B3B1C3-CAE4-CAAC-D16C-EF22250A4854}"/>
              </a:ext>
            </a:extLst>
          </p:cNvPr>
          <p:cNvSpPr>
            <a:spLocks noGrp="1"/>
          </p:cNvSpPr>
          <p:nvPr>
            <p:ph type="sldNum" sz="quarter" idx="5"/>
          </p:nvPr>
        </p:nvSpPr>
        <p:spPr/>
        <p:txBody>
          <a:bodyPr/>
          <a:lstStyle/>
          <a:p>
            <a:fld id="{F05682C6-BE15-415E-9985-CDCE9943C8CC}" type="slidenum">
              <a:rPr lang="zh-CN" altLang="en-US" smtClean="0"/>
              <a:t>24</a:t>
            </a:fld>
            <a:endParaRPr lang="zh-CN" altLang="en-US"/>
          </a:p>
        </p:txBody>
      </p:sp>
    </p:spTree>
    <p:extLst>
      <p:ext uri="{BB962C8B-B14F-4D97-AF65-F5344CB8AC3E}">
        <p14:creationId xmlns:p14="http://schemas.microsoft.com/office/powerpoint/2010/main" val="10140680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43627-4368-DE52-2D01-3083779C835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8BF6A5B-712C-2D9B-F391-DB51A10739F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AE6E57E-6445-C6B8-268E-4ED78B8C98C8}"/>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7AD78BB-5399-D8C4-6459-57F85C9110DA}"/>
              </a:ext>
            </a:extLst>
          </p:cNvPr>
          <p:cNvSpPr>
            <a:spLocks noGrp="1"/>
          </p:cNvSpPr>
          <p:nvPr>
            <p:ph type="sldNum" sz="quarter" idx="5"/>
          </p:nvPr>
        </p:nvSpPr>
        <p:spPr/>
        <p:txBody>
          <a:bodyPr/>
          <a:lstStyle/>
          <a:p>
            <a:fld id="{F05682C6-BE15-415E-9985-CDCE9943C8CC}" type="slidenum">
              <a:rPr lang="zh-CN" altLang="en-US" smtClean="0"/>
              <a:t>25</a:t>
            </a:fld>
            <a:endParaRPr lang="zh-CN" altLang="en-US"/>
          </a:p>
        </p:txBody>
      </p:sp>
    </p:spTree>
    <p:extLst>
      <p:ext uri="{BB962C8B-B14F-4D97-AF65-F5344CB8AC3E}">
        <p14:creationId xmlns:p14="http://schemas.microsoft.com/office/powerpoint/2010/main" val="33671222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03FAE-0633-6DA7-900B-99DB2B3034C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85CD573-93CA-C90B-1027-7DCD44325BD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B82F620-A7A6-77CA-B4B8-9154F021CE8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6185BE3E-7659-C4A9-C1AC-64C67BE329F4}"/>
              </a:ext>
            </a:extLst>
          </p:cNvPr>
          <p:cNvSpPr>
            <a:spLocks noGrp="1"/>
          </p:cNvSpPr>
          <p:nvPr>
            <p:ph type="sldNum" sz="quarter" idx="5"/>
          </p:nvPr>
        </p:nvSpPr>
        <p:spPr/>
        <p:txBody>
          <a:bodyPr/>
          <a:lstStyle/>
          <a:p>
            <a:fld id="{F05682C6-BE15-415E-9985-CDCE9943C8CC}" type="slidenum">
              <a:rPr lang="zh-CN" altLang="en-US" smtClean="0"/>
              <a:t>26</a:t>
            </a:fld>
            <a:endParaRPr lang="zh-CN" altLang="en-US"/>
          </a:p>
        </p:txBody>
      </p:sp>
    </p:spTree>
    <p:extLst>
      <p:ext uri="{BB962C8B-B14F-4D97-AF65-F5344CB8AC3E}">
        <p14:creationId xmlns:p14="http://schemas.microsoft.com/office/powerpoint/2010/main" val="14327362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D5C19F-46D0-BF0F-EB15-78B4A78949D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319256F-7F2A-D02D-1AB0-575FA5722AA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50AE23-399B-D045-36A4-7B7AF822F89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9C867AF-4054-4F97-AB45-D7464E204EC1}"/>
              </a:ext>
            </a:extLst>
          </p:cNvPr>
          <p:cNvSpPr>
            <a:spLocks noGrp="1"/>
          </p:cNvSpPr>
          <p:nvPr>
            <p:ph type="sldNum" sz="quarter" idx="5"/>
          </p:nvPr>
        </p:nvSpPr>
        <p:spPr/>
        <p:txBody>
          <a:bodyPr/>
          <a:lstStyle/>
          <a:p>
            <a:fld id="{F05682C6-BE15-415E-9985-CDCE9943C8CC}" type="slidenum">
              <a:rPr lang="zh-CN" altLang="en-US" smtClean="0"/>
              <a:t>27</a:t>
            </a:fld>
            <a:endParaRPr lang="zh-CN" altLang="en-US"/>
          </a:p>
        </p:txBody>
      </p:sp>
    </p:spTree>
    <p:extLst>
      <p:ext uri="{BB962C8B-B14F-4D97-AF65-F5344CB8AC3E}">
        <p14:creationId xmlns:p14="http://schemas.microsoft.com/office/powerpoint/2010/main" val="24325729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50A5DC-17D4-DB92-A9C4-7E68EE64BB8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EF130E6-348A-EBC7-D324-CA4CE205E8C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E4F28B-0BD4-4A7A-E25D-E0DA98BCB10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275EB78-3B4B-D05B-8A6C-11BAE9F5181E}"/>
              </a:ext>
            </a:extLst>
          </p:cNvPr>
          <p:cNvSpPr>
            <a:spLocks noGrp="1"/>
          </p:cNvSpPr>
          <p:nvPr>
            <p:ph type="sldNum" sz="quarter" idx="5"/>
          </p:nvPr>
        </p:nvSpPr>
        <p:spPr/>
        <p:txBody>
          <a:bodyPr/>
          <a:lstStyle/>
          <a:p>
            <a:fld id="{F05682C6-BE15-415E-9985-CDCE9943C8CC}" type="slidenum">
              <a:rPr lang="zh-CN" altLang="en-US" smtClean="0"/>
              <a:t>28</a:t>
            </a:fld>
            <a:endParaRPr lang="zh-CN" altLang="en-US"/>
          </a:p>
        </p:txBody>
      </p:sp>
    </p:spTree>
    <p:extLst>
      <p:ext uri="{BB962C8B-B14F-4D97-AF65-F5344CB8AC3E}">
        <p14:creationId xmlns:p14="http://schemas.microsoft.com/office/powerpoint/2010/main" val="16013892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C0FD18-D034-F225-AAAB-1E0D762BEEE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304A7A3-CD1C-4E1A-49BC-F44306FD508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740AAC-517F-61DB-6A21-179A085780B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774C34E-2332-C4DB-BCE0-51DA8D018150}"/>
              </a:ext>
            </a:extLst>
          </p:cNvPr>
          <p:cNvSpPr>
            <a:spLocks noGrp="1"/>
          </p:cNvSpPr>
          <p:nvPr>
            <p:ph type="sldNum" sz="quarter" idx="5"/>
          </p:nvPr>
        </p:nvSpPr>
        <p:spPr/>
        <p:txBody>
          <a:bodyPr/>
          <a:lstStyle/>
          <a:p>
            <a:fld id="{F05682C6-BE15-415E-9985-CDCE9943C8CC}" type="slidenum">
              <a:rPr lang="zh-CN" altLang="en-US" smtClean="0"/>
              <a:t>29</a:t>
            </a:fld>
            <a:endParaRPr lang="zh-CN" altLang="en-US"/>
          </a:p>
        </p:txBody>
      </p:sp>
    </p:spTree>
    <p:extLst>
      <p:ext uri="{BB962C8B-B14F-4D97-AF65-F5344CB8AC3E}">
        <p14:creationId xmlns:p14="http://schemas.microsoft.com/office/powerpoint/2010/main" val="226701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30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AA421B-6D2F-97BE-9D5F-471FEBBFC4C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995D6C7-E2A4-E008-BD91-5AB837AF37C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F1237EB-BF21-EB28-5C8A-B080F48BD31C}"/>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69D3923-7AF3-A7A3-C9B9-06830F1A1B06}"/>
              </a:ext>
            </a:extLst>
          </p:cNvPr>
          <p:cNvSpPr>
            <a:spLocks noGrp="1"/>
          </p:cNvSpPr>
          <p:nvPr>
            <p:ph type="sldNum" sz="quarter" idx="5"/>
          </p:nvPr>
        </p:nvSpPr>
        <p:spPr/>
        <p:txBody>
          <a:bodyPr/>
          <a:lstStyle/>
          <a:p>
            <a:fld id="{F05682C6-BE15-415E-9985-CDCE9943C8CC}" type="slidenum">
              <a:rPr lang="zh-CN" altLang="en-US" smtClean="0"/>
              <a:t>7</a:t>
            </a:fld>
            <a:endParaRPr lang="zh-CN" altLang="en-US"/>
          </a:p>
        </p:txBody>
      </p:sp>
    </p:spTree>
    <p:extLst>
      <p:ext uri="{BB962C8B-B14F-4D97-AF65-F5344CB8AC3E}">
        <p14:creationId xmlns:p14="http://schemas.microsoft.com/office/powerpoint/2010/main" val="28231782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由事件识别的研究现状可知，自动识别研究的关键点在于如何在大量复杂数据中快速识别震相；以及如何利用多站方法改进深度学习模型在相位拾取中的性能，因此考虑使用能够实现相邻台站间交换信息的</a:t>
            </a:r>
            <a:r>
              <a:rPr lang="zh-CN" altLang="en-US">
                <a:sym typeface="+mn-ea"/>
              </a:rPr>
              <a:t>图神经网络进行自动识别研究，</a:t>
            </a:r>
          </a:p>
          <a:p>
            <a:r>
              <a:rPr lang="zh-CN" altLang="en-US" dirty="0">
                <a:sym typeface="+mn-ea"/>
              </a:rPr>
              <a:t>因此第一部分</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sym typeface="+mn-ea"/>
              </a:rPr>
              <a:t>微震</a:t>
            </a:r>
            <a:r>
              <a:rPr lang="en-US" altLang="zh-CN"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sym typeface="+mn-ea"/>
              </a:rPr>
              <a:t>事件</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sym typeface="+mn-ea"/>
              </a:rPr>
              <a:t>自动识别研究</a:t>
            </a:r>
            <a:r>
              <a:rPr lang="zh-CN" altLang="en-US" dirty="0">
                <a:sym typeface="+mn-ea"/>
              </a:rPr>
              <a:t>的主要研究内容包括：</a:t>
            </a:r>
          </a:p>
          <a:p>
            <a:r>
              <a:rPr lang="zh-CN" altLang="en-US">
                <a:sym typeface="+mn-ea"/>
              </a:rPr>
              <a:t>为多台站数据设计合理的图结构作为神经网络的输入；收集大量带准确标签信息的微动信号作为神经网络的训练数据；利用图神经网络构建不同震相之间的时间关系，针对微震监测的信号特点，设计有效的图神经网络事件识别模型</a:t>
            </a:r>
          </a:p>
          <a:p>
            <a:endParaRPr lang="zh-CN" altLang="en-US">
              <a:sym typeface="+mn-ea"/>
            </a:endParaRPr>
          </a:p>
        </p:txBody>
      </p:sp>
      <p:sp>
        <p:nvSpPr>
          <p:cNvPr id="4" name="灯片编号占位符 3"/>
          <p:cNvSpPr>
            <a:spLocks noGrp="1"/>
          </p:cNvSpPr>
          <p:nvPr>
            <p:ph type="sldNum" sz="quarter" idx="5"/>
          </p:nvPr>
        </p:nvSpPr>
        <p:spPr/>
        <p:txBody>
          <a:bodyPr/>
          <a:lstStyle/>
          <a:p>
            <a:fld id="{F05682C6-BE15-415E-9985-CDCE9943C8CC}"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05682C6-BE15-415E-9985-CDCE9943C8CC}"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7025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73EC754-DA89-45C2-97C6-B723DF8DEA41}" type="datetimeFigureOut">
              <a:rPr lang="zh-CN" altLang="en-US" smtClean="0"/>
              <a:t>2025/3/15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73EC754-DA89-45C2-97C6-B723DF8DEA41}" type="datetimeFigureOut">
              <a:rPr lang="zh-CN" altLang="en-US" smtClean="0"/>
              <a:t>2025/3/15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73EC754-DA89-45C2-97C6-B723DF8DEA41}" type="datetimeFigureOut">
              <a:rPr lang="zh-CN" altLang="en-US" smtClean="0"/>
              <a:t>2025/3/15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73EC754-DA89-45C2-97C6-B723DF8DEA41}" type="datetimeFigureOut">
              <a:rPr lang="zh-CN" altLang="en-US" smtClean="0"/>
              <a:t>2025/3/15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73EC754-DA89-45C2-97C6-B723DF8DEA41}" type="datetimeFigureOut">
              <a:rPr lang="zh-CN" altLang="en-US" smtClean="0"/>
              <a:t>2025/3/15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73EC754-DA89-45C2-97C6-B723DF8DEA41}" type="datetimeFigureOut">
              <a:rPr lang="zh-CN" altLang="en-US" smtClean="0"/>
              <a:t>2025/3/15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73EC754-DA89-45C2-97C6-B723DF8DEA41}" type="datetimeFigureOut">
              <a:rPr lang="zh-CN" altLang="en-US" smtClean="0"/>
              <a:t>2025/3/15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B36759-13DF-4C1C-83CB-8E646695D2B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3EC754-DA89-45C2-97C6-B723DF8DEA41}" type="datetimeFigureOut">
              <a:rPr lang="zh-CN" altLang="en-US" smtClean="0"/>
              <a:t>2025/3/15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B36759-13DF-4C1C-83CB-8E646695D2B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image" Target="../media/image16.jpeg"/><Relationship Id="rId7"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39.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4.xml"/><Relationship Id="rId5" Type="http://schemas.openxmlformats.org/officeDocument/2006/relationships/comments" Target="../comments/comment1.xml"/><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5.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文本框 12"/>
          <p:cNvSpPr txBox="1"/>
          <p:nvPr/>
        </p:nvSpPr>
        <p:spPr>
          <a:xfrm>
            <a:off x="1655445" y="2007870"/>
            <a:ext cx="9709241" cy="954107"/>
          </a:xfrm>
          <a:prstGeom prst="rect">
            <a:avLst/>
          </a:prstGeom>
          <a:noFill/>
        </p:spPr>
        <p:txBody>
          <a:bodyPr wrap="square" rtlCol="0">
            <a:spAutoFit/>
          </a:bodyPr>
          <a:lstStyle/>
          <a:p>
            <a:pPr algn="ctr"/>
            <a:r>
              <a:rPr lang="zh-CN" altLang="en-US" sz="3600">
                <a:solidFill>
                  <a:srgbClr val="9D0335"/>
                </a:solidFill>
                <a:latin typeface="Times New Roman" panose="02020603050405020304" pitchFamily="18" charset="0"/>
                <a:ea typeface="Times New Roman" panose="02020603050405020304" pitchFamily="18" charset="0"/>
              </a:rPr>
              <a:t>基于</a:t>
            </a:r>
            <a:r>
              <a:rPr lang="en-US" altLang="zh-CN" sz="3600">
                <a:solidFill>
                  <a:srgbClr val="9D0335"/>
                </a:solidFill>
                <a:latin typeface="Times New Roman" panose="02020603050405020304" pitchFamily="18" charset="0"/>
                <a:ea typeface="Times New Roman" panose="02020603050405020304" pitchFamily="18" charset="0"/>
              </a:rPr>
              <a:t>WebGL</a:t>
            </a:r>
            <a:r>
              <a:rPr lang="zh-CN" altLang="en-US" sz="3600">
                <a:solidFill>
                  <a:srgbClr val="9D0335"/>
                </a:solidFill>
                <a:latin typeface="Times New Roman" panose="02020603050405020304" pitchFamily="18" charset="0"/>
                <a:ea typeface="Times New Roman" panose="02020603050405020304" pitchFamily="18" charset="0"/>
              </a:rPr>
              <a:t>的三维地质建模及可视化方法研究</a:t>
            </a:r>
            <a:r>
              <a:rPr lang="en-US" altLang="zh-CN" sz="2000">
                <a:solidFill>
                  <a:srgbClr val="9D0335"/>
                </a:solidFill>
                <a:latin typeface="Times New Roman" panose="02020603050405020304" pitchFamily="18" charset="0"/>
                <a:ea typeface="Times New Roman" panose="02020603050405020304" pitchFamily="18" charset="0"/>
              </a:rPr>
              <a:t>Research on 3D Geological Modeling and Visualization Methods Based on WebGL</a:t>
            </a:r>
            <a:endParaRPr lang="en-US" altLang="zh-CN" sz="2400" dirty="0">
              <a:solidFill>
                <a:srgbClr val="9D0335"/>
              </a:solidFill>
              <a:latin typeface="Times New Roman" panose="02020603050405020304" pitchFamily="18" charset="0"/>
              <a:ea typeface="Times New Roman" panose="02020603050405020304" pitchFamily="18" charset="0"/>
            </a:endParaRPr>
          </a:p>
        </p:txBody>
      </p:sp>
      <p:grpSp>
        <p:nvGrpSpPr>
          <p:cNvPr id="3" name="组合 2"/>
          <p:cNvGrpSpPr/>
          <p:nvPr/>
        </p:nvGrpSpPr>
        <p:grpSpPr>
          <a:xfrm>
            <a:off x="0" y="4167505"/>
            <a:ext cx="12192000" cy="1815465"/>
            <a:chOff x="0" y="6563"/>
            <a:chExt cx="19200" cy="2859"/>
          </a:xfrm>
        </p:grpSpPr>
        <p:sp>
          <p:nvSpPr>
            <p:cNvPr id="12" name="矩形 11"/>
            <p:cNvSpPr/>
            <p:nvPr/>
          </p:nvSpPr>
          <p:spPr>
            <a:xfrm>
              <a:off x="0" y="6563"/>
              <a:ext cx="19200" cy="2859"/>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9D0335"/>
                </a:solidFill>
              </a:endParaRPr>
            </a:p>
          </p:txBody>
        </p:sp>
        <p:sp>
          <p:nvSpPr>
            <p:cNvPr id="17" name="文本框 16"/>
            <p:cNvSpPr txBox="1"/>
            <p:nvPr/>
          </p:nvSpPr>
          <p:spPr>
            <a:xfrm>
              <a:off x="7451" y="6742"/>
              <a:ext cx="4185" cy="628"/>
            </a:xfrm>
            <a:prstGeom prst="rect">
              <a:avLst/>
            </a:prstGeom>
            <a:noFill/>
          </p:spPr>
          <p:txBody>
            <a:bodyPr wrap="square" rtlCol="0">
              <a:spAutoFit/>
            </a:bodyPr>
            <a:lstStyle/>
            <a:p>
              <a:pPr algn="ctr"/>
              <a:r>
                <a:rPr lang="zh-CN" altLang="en-US" sz="2000" b="1" dirty="0">
                  <a:solidFill>
                    <a:schemeClr val="bg1"/>
                  </a:solidFill>
                </a:rPr>
                <a:t>汇报</a:t>
              </a:r>
              <a:r>
                <a:rPr lang="zh-CN" altLang="en-US" sz="2000" b="1">
                  <a:solidFill>
                    <a:schemeClr val="bg1"/>
                  </a:solidFill>
                </a:rPr>
                <a:t>人：柯峻伟</a:t>
              </a:r>
              <a:endParaRPr lang="zh-CN" altLang="en-US" sz="2000" b="1" dirty="0">
                <a:solidFill>
                  <a:schemeClr val="bg1"/>
                </a:solidFill>
              </a:endParaRPr>
            </a:p>
          </p:txBody>
        </p:sp>
      </p:grpSp>
      <p:pic>
        <p:nvPicPr>
          <p:cNvPr id="2" name="图片 1" descr="4a9ecee40c14459f9aaf9c3573199779"/>
          <p:cNvPicPr>
            <a:picLocks noChangeAspect="1"/>
          </p:cNvPicPr>
          <p:nvPr/>
        </p:nvPicPr>
        <p:blipFill>
          <a:blip r:embed="rId3"/>
          <a:stretch>
            <a:fillRect/>
          </a:stretch>
        </p:blipFill>
        <p:spPr>
          <a:xfrm>
            <a:off x="298450" y="74930"/>
            <a:ext cx="1857375" cy="1826895"/>
          </a:xfrm>
          <a:prstGeom prst="rect">
            <a:avLst/>
          </a:prstGeom>
        </p:spPr>
      </p:pic>
      <p:sp>
        <p:nvSpPr>
          <p:cNvPr id="4" name="文本框 3"/>
          <p:cNvSpPr txBox="1"/>
          <p:nvPr/>
        </p:nvSpPr>
        <p:spPr>
          <a:xfrm>
            <a:off x="4375150" y="4876165"/>
            <a:ext cx="3441700" cy="398780"/>
          </a:xfrm>
          <a:prstGeom prst="rect">
            <a:avLst/>
          </a:prstGeom>
          <a:noFill/>
        </p:spPr>
        <p:txBody>
          <a:bodyPr wrap="square" rtlCol="0" anchor="t">
            <a:spAutoFit/>
          </a:bodyPr>
          <a:lstStyle/>
          <a:p>
            <a:pPr algn="ctr"/>
            <a:r>
              <a:rPr lang="zh-CN" altLang="en-US" sz="2000" b="1" dirty="0">
                <a:solidFill>
                  <a:schemeClr val="bg1"/>
                </a:solidFill>
                <a:sym typeface="+mn-ea"/>
              </a:rPr>
              <a:t>指导</a:t>
            </a:r>
            <a:r>
              <a:rPr lang="zh-CN" altLang="en-US" sz="2000" b="1">
                <a:solidFill>
                  <a:schemeClr val="bg1"/>
                </a:solidFill>
                <a:sym typeface="+mn-ea"/>
              </a:rPr>
              <a:t>教师：郝多虎</a:t>
            </a:r>
            <a:endParaRPr lang="zh-CN" altLang="en-US" sz="2000" b="1" dirty="0">
              <a:solidFill>
                <a:schemeClr val="bg1"/>
              </a:solidFill>
              <a:sym typeface="+mn-ea"/>
            </a:endParaRPr>
          </a:p>
        </p:txBody>
      </p:sp>
      <p:sp>
        <p:nvSpPr>
          <p:cNvPr id="5" name="文本框 4"/>
          <p:cNvSpPr txBox="1"/>
          <p:nvPr/>
        </p:nvSpPr>
        <p:spPr>
          <a:xfrm>
            <a:off x="3048000" y="5471160"/>
            <a:ext cx="6096000" cy="426720"/>
          </a:xfrm>
          <a:prstGeom prst="rect">
            <a:avLst/>
          </a:prstGeom>
          <a:noFill/>
        </p:spPr>
        <p:txBody>
          <a:bodyPr wrap="square" rtlCol="0" anchor="t">
            <a:spAutoFit/>
          </a:bodyPr>
          <a:lstStyle/>
          <a:p>
            <a:pPr algn="ctr">
              <a:lnSpc>
                <a:spcPct val="110000"/>
              </a:lnSpc>
              <a:spcBef>
                <a:spcPct val="50000"/>
              </a:spcBef>
            </a:pPr>
            <a:r>
              <a:rPr lang="zh-CN" altLang="en-US" sz="2000" b="1" dirty="0">
                <a:solidFill>
                  <a:schemeClr val="bg1"/>
                </a:solidFill>
                <a:sym typeface="+mn-ea"/>
              </a:rPr>
              <a:t>202</a:t>
            </a:r>
            <a:r>
              <a:rPr lang="en-US" altLang="zh-CN" sz="2000" b="1" dirty="0">
                <a:solidFill>
                  <a:schemeClr val="bg1"/>
                </a:solidFill>
                <a:sym typeface="+mn-ea"/>
              </a:rPr>
              <a:t>5</a:t>
            </a:r>
            <a:r>
              <a:rPr lang="zh-CN" altLang="en-US" sz="2000" b="1" dirty="0">
                <a:solidFill>
                  <a:schemeClr val="bg1"/>
                </a:solidFill>
                <a:sym typeface="+mn-ea"/>
              </a:rPr>
              <a:t>年</a:t>
            </a:r>
            <a:r>
              <a:rPr lang="en-US" altLang="zh-CN" sz="2000" b="1" dirty="0">
                <a:solidFill>
                  <a:schemeClr val="bg1"/>
                </a:solidFill>
                <a:sym typeface="+mn-ea"/>
              </a:rPr>
              <a:t>3</a:t>
            </a:r>
            <a:r>
              <a:rPr lang="zh-CN" altLang="en-US" sz="2000" b="1" dirty="0">
                <a:solidFill>
                  <a:schemeClr val="bg1"/>
                </a:solidFill>
                <a:sym typeface="+mn-ea"/>
              </a:rPr>
              <a:t>月</a:t>
            </a:r>
            <a:r>
              <a:rPr lang="en-US" altLang="zh-CN" sz="2000" b="1" dirty="0">
                <a:solidFill>
                  <a:schemeClr val="bg1"/>
                </a:solidFill>
                <a:sym typeface="+mn-ea"/>
              </a:rPr>
              <a:t>19</a:t>
            </a:r>
            <a:r>
              <a:rPr lang="zh-CN" altLang="en-US" sz="2000" b="1" dirty="0">
                <a:solidFill>
                  <a:schemeClr val="bg1"/>
                </a:solidFill>
                <a:sym typeface="+mn-ea"/>
              </a:rPr>
              <a:t>日</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dirty="0">
                <a:solidFill>
                  <a:srgbClr val="9D0335"/>
                </a:solidFill>
                <a:sym typeface="+mn-ea"/>
              </a:rPr>
              <a:t>创新点</a:t>
            </a:r>
            <a:endParaRPr lang="zh-CN" altLang="en-US" sz="2400" b="1" dirty="0">
              <a:solidFill>
                <a:srgbClr val="9D0335"/>
              </a:solidFill>
            </a:endParaRPr>
          </a:p>
        </p:txBody>
      </p:sp>
      <p:sp>
        <p:nvSpPr>
          <p:cNvPr id="17" name="文本框 16"/>
          <p:cNvSpPr txBox="1"/>
          <p:nvPr/>
        </p:nvSpPr>
        <p:spPr>
          <a:xfrm>
            <a:off x="576580" y="918741"/>
            <a:ext cx="9820275" cy="6034665"/>
          </a:xfrm>
          <a:prstGeom prst="rect">
            <a:avLst/>
          </a:prstGeom>
          <a:noFill/>
        </p:spPr>
        <p:txBody>
          <a:bodyPr wrap="square" rtlCol="0">
            <a:spAutoFit/>
          </a:bodyPr>
          <a:lstStyle/>
          <a:p>
            <a:pPr>
              <a:lnSpc>
                <a:spcPct val="250000"/>
              </a:lnSpc>
            </a:pPr>
            <a:r>
              <a:rPr lang="en-US" altLang="zh-CN" sz="2200" dirty="0"/>
              <a:t>1.</a:t>
            </a:r>
            <a:r>
              <a:rPr lang="zh-CN" altLang="en-US" sz="2200" dirty="0"/>
              <a:t>通用纹理映射算法以及分组渲染的方式对不同模型进行贴图纹理显示。</a:t>
            </a:r>
            <a:endParaRPr lang="en-US" altLang="zh-CN" sz="2200" dirty="0"/>
          </a:p>
          <a:p>
            <a:pPr>
              <a:lnSpc>
                <a:spcPct val="250000"/>
              </a:lnSpc>
            </a:pP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该方法通过结合包围盒计算和投影映射的方式，实现了一种多投影融合方法。通过动态计算表面法向量，根据地质模型的不同特性灵活选择投影面，使其能够适应多种地质结构形态，</a:t>
            </a:r>
            <a:r>
              <a:rPr lang="zh-CN" altLang="zh-CN" sz="2000" dirty="0">
                <a:effectLst/>
              </a:rPr>
              <a:t> </a:t>
            </a:r>
            <a:endParaRPr lang="zh-CN" altLang="en-US" sz="2000" dirty="0">
              <a:sym typeface="+mn-ea"/>
            </a:endParaRPr>
          </a:p>
          <a:p>
            <a:pPr>
              <a:lnSpc>
                <a:spcPct val="250000"/>
              </a:lnSpc>
            </a:pPr>
            <a:r>
              <a:rPr lang="en-US" altLang="zh-CN" sz="2200" dirty="0"/>
              <a:t>2. </a:t>
            </a:r>
            <a:r>
              <a:rPr lang="zh-CN" altLang="en-US" sz="2200" dirty="0"/>
              <a:t>地质模型结构复杂多样以及模型大规模数据的内存消耗问题。</a:t>
            </a:r>
            <a:endParaRPr lang="en-US" altLang="zh-CN" sz="2200" dirty="0"/>
          </a:p>
          <a:p>
            <a:pPr>
              <a:lnSpc>
                <a:spcPct val="250000"/>
              </a:lnSpc>
            </a:pP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dirty="0">
                <a:latin typeface="Times New Roman" panose="02020603050405020304" pitchFamily="18" charset="0"/>
                <a:ea typeface="宋体" panose="02010600030101010101" pitchFamily="2" charset="-122"/>
                <a:cs typeface="Times New Roman" panose="02020603050405020304" pitchFamily="18" charset="0"/>
              </a:rPr>
              <a:t>分</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类管理</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dirty="0">
                <a:latin typeface="Times New Roman" panose="02020603050405020304" pitchFamily="18" charset="0"/>
                <a:ea typeface="宋体" panose="02010600030101010101" pitchFamily="2" charset="-122"/>
                <a:cs typeface="Times New Roman" panose="02020603050405020304" pitchFamily="18" charset="0"/>
              </a:rPr>
              <a:t>渲染数据</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、材质和纹理，避免</a:t>
            </a:r>
            <a:r>
              <a:rPr lang="zh-CN" altLang="en-US" dirty="0">
                <a:latin typeface="Times New Roman" panose="02020603050405020304" pitchFamily="18" charset="0"/>
                <a:ea typeface="宋体" panose="02010600030101010101" pitchFamily="2" charset="-122"/>
                <a:cs typeface="Times New Roman" panose="02020603050405020304" pitchFamily="18" charset="0"/>
              </a:rPr>
              <a:t>冗余数据</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创建带来的内存浪费。采用了缓冲几何合并渲染的方式进行可视化，提升渲染帧率和降低内存消耗</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；通过</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异步</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编程方式</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加载模型与纹理数据，避免阻塞主线程操作，提高了应用</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响应</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效率。</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marL="342900" indent="-342900">
              <a:lnSpc>
                <a:spcPct val="250000"/>
              </a:lnSpc>
              <a:buFont typeface="Wingdings" panose="05000000000000000000" charset="0"/>
              <a:buChar char="l"/>
            </a:pPr>
            <a:endParaRPr lang="en-US" altLang="zh-CN" sz="2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4473DE-9D90-C4CB-B4B7-C35A4FEE22EE}"/>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7BFAA8F8-3AAD-F224-D066-18E79A07B356}"/>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B93E7875-C314-94F9-AA4E-BAEE9CAFD817}"/>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B6BDBFED-EE07-BC4A-077E-522A861C9F6C}"/>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FFBE4E44-59AF-0B3D-C5F7-C2C256D79C39}"/>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D8F39E26-44C2-B82E-625F-E774251D2D4A}"/>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88D65BAE-7D2A-B1B8-6110-C1CA787B0381}"/>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8EC5D6B0-79B8-E7CB-264E-F20070F52052}"/>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3DF8B9BA-E9EA-6196-35D3-DEDAB5767931}"/>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B0AE9117-05CC-0185-1B62-3383AC0776C9}"/>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3ED1F825-FC6A-88D0-9D79-4C87A1650157}"/>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8395E8D5-84ED-5B1C-58A7-44B7DC8748E8}"/>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A840FA1E-BDA4-D592-6AE7-9BF300E60FE4}"/>
              </a:ext>
            </a:extLst>
          </p:cNvPr>
          <p:cNvGrpSpPr/>
          <p:nvPr/>
        </p:nvGrpSpPr>
        <p:grpSpPr>
          <a:xfrm>
            <a:off x="5376243" y="714996"/>
            <a:ext cx="4651510" cy="3969385"/>
            <a:chOff x="11290" y="2411"/>
            <a:chExt cx="7097" cy="6251"/>
          </a:xfrm>
        </p:grpSpPr>
        <p:sp>
          <p:nvSpPr>
            <p:cNvPr id="28" name="文本框 27">
              <a:extLst>
                <a:ext uri="{FF2B5EF4-FFF2-40B4-BE49-F238E27FC236}">
                  <a16:creationId xmlns:a16="http://schemas.microsoft.com/office/drawing/2014/main" id="{C971FF9C-C799-B76F-ECD7-9BF3B7E9025A}"/>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dirty="0">
                  <a:sym typeface="+mn-ea"/>
                </a:rPr>
                <a:t>研究背景及国内外研究现状</a:t>
              </a:r>
              <a:endParaRPr lang="zh-CN" altLang="en-US" sz="2400" b="1" dirty="0"/>
            </a:p>
          </p:txBody>
        </p:sp>
        <p:sp>
          <p:nvSpPr>
            <p:cNvPr id="30" name="文本框 29">
              <a:extLst>
                <a:ext uri="{FF2B5EF4-FFF2-40B4-BE49-F238E27FC236}">
                  <a16:creationId xmlns:a16="http://schemas.microsoft.com/office/drawing/2014/main" id="{E85C2533-DEC7-C709-4981-292CCDA9C7AC}"/>
                </a:ext>
              </a:extLst>
            </p:cNvPr>
            <p:cNvSpPr txBox="1"/>
            <p:nvPr/>
          </p:nvSpPr>
          <p:spPr>
            <a:xfrm>
              <a:off x="11290" y="6568"/>
              <a:ext cx="5595" cy="725"/>
            </a:xfrm>
            <a:prstGeom prst="rect">
              <a:avLst/>
            </a:prstGeom>
            <a:noFill/>
          </p:spPr>
          <p:txBody>
            <a:bodyPr wrap="square" rtlCol="0">
              <a:spAutoFit/>
            </a:bodyPr>
            <a:lstStyle/>
            <a:p>
              <a:r>
                <a:rPr lang="en-US" altLang="zh-CN" sz="2400" b="1" dirty="0">
                  <a:sym typeface="+mn-ea"/>
                </a:rPr>
                <a:t>04</a:t>
              </a:r>
              <a:r>
                <a:rPr lang="zh-CN" altLang="en-US" sz="2400" b="1" dirty="0">
                  <a:sym typeface="+mn-ea"/>
                </a:rPr>
                <a:t> </a:t>
              </a:r>
              <a:r>
                <a:rPr lang="zh-CN" altLang="en-US" sz="2400" b="1" dirty="0"/>
                <a:t>三维地质模型可视化</a:t>
              </a:r>
            </a:p>
          </p:txBody>
        </p:sp>
        <p:sp>
          <p:nvSpPr>
            <p:cNvPr id="31" name="文本框 30">
              <a:extLst>
                <a:ext uri="{FF2B5EF4-FFF2-40B4-BE49-F238E27FC236}">
                  <a16:creationId xmlns:a16="http://schemas.microsoft.com/office/drawing/2014/main" id="{6FA34794-5380-35F7-034E-9D9B94820A06}"/>
                </a:ext>
              </a:extLst>
            </p:cNvPr>
            <p:cNvSpPr txBox="1"/>
            <p:nvPr/>
          </p:nvSpPr>
          <p:spPr>
            <a:xfrm>
              <a:off x="11290" y="7935"/>
              <a:ext cx="6020" cy="727"/>
            </a:xfrm>
            <a:prstGeom prst="rect">
              <a:avLst/>
            </a:prstGeom>
            <a:noFill/>
          </p:spPr>
          <p:txBody>
            <a:bodyPr wrap="square" rtlCol="0">
              <a:spAutoFit/>
            </a:bodyPr>
            <a:lstStyle/>
            <a:p>
              <a:r>
                <a:rPr lang="en-US" altLang="zh-CN" sz="2400" b="1" dirty="0"/>
                <a:t>05</a:t>
              </a:r>
              <a:r>
                <a:rPr lang="zh-CN" altLang="en-US" sz="2400" b="1" dirty="0"/>
                <a:t> 性能测试及优化</a:t>
              </a:r>
            </a:p>
          </p:txBody>
        </p:sp>
        <p:sp>
          <p:nvSpPr>
            <p:cNvPr id="2" name="文本框 1">
              <a:extLst>
                <a:ext uri="{FF2B5EF4-FFF2-40B4-BE49-F238E27FC236}">
                  <a16:creationId xmlns:a16="http://schemas.microsoft.com/office/drawing/2014/main" id="{72F77EFB-FAC8-569C-B066-87043D5C5F4D}"/>
                </a:ext>
              </a:extLst>
            </p:cNvPr>
            <p:cNvSpPr txBox="1"/>
            <p:nvPr/>
          </p:nvSpPr>
          <p:spPr>
            <a:xfrm>
              <a:off x="11290" y="3908"/>
              <a:ext cx="7097" cy="727"/>
            </a:xfrm>
            <a:prstGeom prst="rect">
              <a:avLst/>
            </a:prstGeom>
            <a:noFill/>
          </p:spPr>
          <p:txBody>
            <a:bodyPr wrap="square" rtlCol="0">
              <a:spAutoFit/>
            </a:bodyPr>
            <a:lstStyle/>
            <a:p>
              <a:r>
                <a:rPr lang="en-US" altLang="zh-CN" sz="2400" b="1" dirty="0">
                  <a:sym typeface="+mn-ea"/>
                </a:rPr>
                <a:t>02</a:t>
              </a:r>
              <a:r>
                <a:rPr lang="zh-CN" altLang="en-US" sz="2400" b="1" dirty="0">
                  <a:sym typeface="+mn-ea"/>
                </a:rPr>
                <a:t> 研究内容及技术路线</a:t>
              </a:r>
              <a:endParaRPr lang="zh-CN" altLang="en-US" sz="2400" b="1" dirty="0"/>
            </a:p>
          </p:txBody>
        </p:sp>
        <p:sp>
          <p:nvSpPr>
            <p:cNvPr id="8" name="文本框 7">
              <a:extLst>
                <a:ext uri="{FF2B5EF4-FFF2-40B4-BE49-F238E27FC236}">
                  <a16:creationId xmlns:a16="http://schemas.microsoft.com/office/drawing/2014/main" id="{B6B98FFA-7BEF-D5B6-4223-E2366A9D6850}"/>
                </a:ext>
              </a:extLst>
            </p:cNvPr>
            <p:cNvSpPr txBox="1"/>
            <p:nvPr/>
          </p:nvSpPr>
          <p:spPr>
            <a:xfrm>
              <a:off x="11290" y="5269"/>
              <a:ext cx="7097" cy="727"/>
            </a:xfrm>
            <a:prstGeom prst="rect">
              <a:avLst/>
            </a:prstGeom>
            <a:noFill/>
          </p:spPr>
          <p:txBody>
            <a:bodyPr wrap="square" rtlCol="0">
              <a:spAutoFit/>
            </a:bodyPr>
            <a:lstStyle/>
            <a:p>
              <a:r>
                <a:rPr lang="en-US" altLang="zh-CN" sz="2400" b="1" dirty="0">
                  <a:solidFill>
                    <a:srgbClr val="9B0000"/>
                  </a:solidFill>
                  <a:sym typeface="+mn-ea"/>
                </a:rPr>
                <a:t>03</a:t>
              </a:r>
              <a:r>
                <a:rPr lang="zh-CN" altLang="en-US" sz="2400" b="1" dirty="0">
                  <a:solidFill>
                    <a:srgbClr val="9B0000"/>
                  </a:solidFill>
                  <a:sym typeface="+mn-ea"/>
                </a:rPr>
                <a:t> </a:t>
              </a:r>
              <a:r>
                <a:rPr lang="zh-CN" altLang="en-US" sz="2400" b="1" dirty="0">
                  <a:solidFill>
                    <a:srgbClr val="9B0000"/>
                  </a:solidFill>
                </a:rPr>
                <a:t>三维地质模型构建</a:t>
              </a:r>
              <a:endParaRPr lang="zh-CN" altLang="en-US" sz="2400" b="1" dirty="0"/>
            </a:p>
          </p:txBody>
        </p:sp>
      </p:grpSp>
      <p:sp>
        <p:nvSpPr>
          <p:cNvPr id="6" name="椭圆 5">
            <a:extLst>
              <a:ext uri="{FF2B5EF4-FFF2-40B4-BE49-F238E27FC236}">
                <a16:creationId xmlns:a16="http://schemas.microsoft.com/office/drawing/2014/main" id="{18FC7AFA-0221-3AFF-333C-0A5C1FD574E9}"/>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A7E1EF3E-4770-07A4-7366-59542F2EB30A}"/>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D5A9A8E9-73D4-7686-2D9D-9379E9E6A0D9}"/>
              </a:ext>
            </a:extLst>
          </p:cNvPr>
          <p:cNvSpPr txBox="1"/>
          <p:nvPr/>
        </p:nvSpPr>
        <p:spPr>
          <a:xfrm>
            <a:off x="5376254" y="5047601"/>
            <a:ext cx="4651499" cy="461665"/>
          </a:xfrm>
          <a:prstGeom prst="rect">
            <a:avLst/>
          </a:prstGeom>
          <a:noFill/>
        </p:spPr>
        <p:txBody>
          <a:bodyPr wrap="square" rtlCol="0">
            <a:spAutoFit/>
          </a:bodyPr>
          <a:lstStyle/>
          <a:p>
            <a:r>
              <a:rPr lang="en-US" altLang="zh-CN" sz="2400" b="1" dirty="0"/>
              <a:t>06</a:t>
            </a:r>
            <a:r>
              <a:rPr lang="zh-CN" altLang="en-US" sz="2400" b="1" dirty="0"/>
              <a:t> 应用实例</a:t>
            </a:r>
          </a:p>
        </p:txBody>
      </p:sp>
    </p:spTree>
    <p:extLst>
      <p:ext uri="{BB962C8B-B14F-4D97-AF65-F5344CB8AC3E}">
        <p14:creationId xmlns:p14="http://schemas.microsoft.com/office/powerpoint/2010/main" val="42622925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dirty="0">
                <a:solidFill>
                  <a:srgbClr val="9D0335"/>
                </a:solidFill>
              </a:rPr>
              <a:t>三维地质模型构建</a:t>
            </a:r>
          </a:p>
        </p:txBody>
      </p:sp>
      <p:sp>
        <p:nvSpPr>
          <p:cNvPr id="3" name="文本框 2">
            <a:extLst>
              <a:ext uri="{FF2B5EF4-FFF2-40B4-BE49-F238E27FC236}">
                <a16:creationId xmlns:a16="http://schemas.microsoft.com/office/drawing/2014/main" id="{C00BE57A-6320-8005-E290-84F5745C5F28}"/>
              </a:ext>
            </a:extLst>
          </p:cNvPr>
          <p:cNvSpPr txBox="1"/>
          <p:nvPr/>
        </p:nvSpPr>
        <p:spPr>
          <a:xfrm>
            <a:off x="914400" y="981136"/>
            <a:ext cx="3132589" cy="369332"/>
          </a:xfrm>
          <a:prstGeom prst="rect">
            <a:avLst/>
          </a:prstGeom>
          <a:noFill/>
        </p:spPr>
        <p:txBody>
          <a:bodyPr wrap="none" rtlCol="0">
            <a:spAutoFit/>
          </a:bodyPr>
          <a:lstStyle/>
          <a:p>
            <a:r>
              <a:rPr lang="zh-CN" altLang="zh-CN" sz="1800" kern="0" dirty="0">
                <a:effectLst/>
                <a:latin typeface="宋体" panose="02010600030101010101" pitchFamily="2" charset="-122"/>
                <a:ea typeface="黑体" panose="02010609060101010101" pitchFamily="49" charset="-122"/>
                <a:cs typeface="宋体" panose="02010600030101010101" pitchFamily="2" charset="-122"/>
              </a:rPr>
              <a:t>约束</a:t>
            </a:r>
            <a:r>
              <a:rPr lang="en-US" altLang="zh-CN" sz="1800" kern="0" dirty="0">
                <a:effectLst/>
                <a:latin typeface="宋体" panose="02010600030101010101" pitchFamily="2" charset="-122"/>
                <a:ea typeface="黑体" panose="02010609060101010101" pitchFamily="49" charset="-122"/>
                <a:cs typeface="宋体" panose="02010600030101010101" pitchFamily="2" charset="-122"/>
              </a:rPr>
              <a:t>Delaunay </a:t>
            </a:r>
            <a:r>
              <a:rPr lang="zh-CN" altLang="zh-CN" sz="1800" kern="0" dirty="0">
                <a:effectLst/>
                <a:latin typeface="宋体" panose="02010600030101010101" pitchFamily="2" charset="-122"/>
                <a:ea typeface="黑体" panose="02010609060101010101" pitchFamily="49" charset="-122"/>
                <a:cs typeface="宋体" panose="02010600030101010101" pitchFamily="2" charset="-122"/>
              </a:rPr>
              <a:t>三角剖分方法</a:t>
            </a:r>
            <a:r>
              <a:rPr lang="zh-CN" altLang="zh-CN" dirty="0">
                <a:effectLst/>
              </a:rPr>
              <a:t> </a:t>
            </a:r>
            <a:endParaRPr kumimoji="1" lang="zh-CN" altLang="en-US" dirty="0"/>
          </a:p>
        </p:txBody>
      </p:sp>
      <p:sp>
        <p:nvSpPr>
          <p:cNvPr id="8" name="文本框 7">
            <a:extLst>
              <a:ext uri="{FF2B5EF4-FFF2-40B4-BE49-F238E27FC236}">
                <a16:creationId xmlns:a16="http://schemas.microsoft.com/office/drawing/2014/main" id="{5B5A5A44-6B32-22F3-3FF3-CA3E1C3C1173}"/>
              </a:ext>
            </a:extLst>
          </p:cNvPr>
          <p:cNvSpPr txBox="1"/>
          <p:nvPr/>
        </p:nvSpPr>
        <p:spPr>
          <a:xfrm>
            <a:off x="914400" y="1470997"/>
            <a:ext cx="8232084" cy="2585323"/>
          </a:xfrm>
          <a:prstGeom prst="rect">
            <a:avLst/>
          </a:prstGeom>
          <a:noFill/>
        </p:spPr>
        <p:txBody>
          <a:bodyPr wrap="square">
            <a:spAutoFit/>
          </a:bodyPr>
          <a:lstStyle/>
          <a:p>
            <a:r>
              <a:rPr lang="zh-CN" altLang="en-US" dirty="0"/>
              <a:t>通常的增点 </a:t>
            </a:r>
            <a:r>
              <a:rPr lang="en" altLang="zh-CN" dirty="0"/>
              <a:t>Delaunay </a:t>
            </a:r>
            <a:r>
              <a:rPr lang="zh-CN" altLang="en-US" dirty="0"/>
              <a:t>算法可分为以下 </a:t>
            </a:r>
            <a:r>
              <a:rPr lang="en-US" altLang="zh-CN" dirty="0"/>
              <a:t>4 </a:t>
            </a:r>
            <a:r>
              <a:rPr lang="zh-CN" altLang="en-US" dirty="0"/>
              <a:t>步： </a:t>
            </a:r>
            <a:endParaRPr lang="en-US" altLang="zh-CN" dirty="0"/>
          </a:p>
          <a:p>
            <a:endParaRPr lang="en-US" altLang="zh-CN" dirty="0"/>
          </a:p>
          <a:p>
            <a:r>
              <a:rPr lang="en-US" altLang="zh-CN" dirty="0"/>
              <a:t>1</a:t>
            </a:r>
            <a:r>
              <a:rPr lang="zh-CN" altLang="en-US" dirty="0"/>
              <a:t>）构造包含所有给定特征点集 </a:t>
            </a:r>
            <a:r>
              <a:rPr lang="en" altLang="zh-CN" dirty="0"/>
              <a:t>P </a:t>
            </a:r>
            <a:r>
              <a:rPr lang="zh-CN" altLang="en-US" dirty="0"/>
              <a:t>的超三角形，依次插入点集 </a:t>
            </a:r>
            <a:r>
              <a:rPr lang="en" altLang="zh-CN" dirty="0"/>
              <a:t>P </a:t>
            </a:r>
            <a:r>
              <a:rPr lang="zh-CN" altLang="en-US" dirty="0"/>
              <a:t>中顶点 </a:t>
            </a:r>
            <a:r>
              <a:rPr lang="en" altLang="zh-CN" dirty="0"/>
              <a:t>V</a:t>
            </a:r>
            <a:r>
              <a:rPr lang="zh-CN" altLang="en" dirty="0"/>
              <a:t>，</a:t>
            </a:r>
            <a:r>
              <a:rPr lang="zh-CN" altLang="en-US" dirty="0"/>
              <a:t>以 </a:t>
            </a:r>
            <a:r>
              <a:rPr lang="en" altLang="zh-CN" dirty="0"/>
              <a:t>V </a:t>
            </a:r>
            <a:r>
              <a:rPr lang="zh-CN" altLang="en-US" dirty="0"/>
              <a:t>为新顶点细分所在三角形</a:t>
            </a:r>
            <a:endParaRPr lang="en-US" altLang="zh-CN" dirty="0"/>
          </a:p>
          <a:p>
            <a:endParaRPr lang="en-US" altLang="zh-CN" dirty="0"/>
          </a:p>
          <a:p>
            <a:r>
              <a:rPr lang="en-US" altLang="zh-CN" dirty="0"/>
              <a:t>2</a:t>
            </a:r>
            <a:r>
              <a:rPr lang="zh-CN" altLang="en-US" dirty="0"/>
              <a:t>）通过边翻转等方式在三角形网格中保持局部的 </a:t>
            </a:r>
            <a:r>
              <a:rPr lang="en" altLang="zh-CN" dirty="0"/>
              <a:t>Delaunay </a:t>
            </a:r>
            <a:r>
              <a:rPr lang="zh-CN" altLang="en-US" dirty="0"/>
              <a:t>性质</a:t>
            </a:r>
            <a:endParaRPr lang="en-US" altLang="zh-CN" dirty="0"/>
          </a:p>
          <a:p>
            <a:endParaRPr lang="en-US" altLang="zh-CN" dirty="0"/>
          </a:p>
          <a:p>
            <a:r>
              <a:rPr lang="en-US" altLang="zh-CN" dirty="0"/>
              <a:t>3</a:t>
            </a:r>
            <a:r>
              <a:rPr lang="zh-CN" altLang="en-US" dirty="0"/>
              <a:t>）根据设置的约束条件，复用已有边并重构和约束遍交叉的三角形，移除外边界外部和内边界内部的三角形</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a:solidFill>
                  <a:srgbClr val="9B0000"/>
                </a:solidFill>
              </a:rPr>
              <a:t>所需经费</a:t>
            </a:r>
            <a:endParaRPr lang="zh-CN" altLang="en-US" sz="2400" b="1" dirty="0">
              <a:solidFill>
                <a:srgbClr val="9D0335"/>
              </a:solidFill>
            </a:endParaRPr>
          </a:p>
        </p:txBody>
      </p:sp>
      <p:pic>
        <p:nvPicPr>
          <p:cNvPr id="5" name="图片 4" descr="图示&#10;&#10;AI 生成的内容可能不正确。">
            <a:extLst>
              <a:ext uri="{FF2B5EF4-FFF2-40B4-BE49-F238E27FC236}">
                <a16:creationId xmlns:a16="http://schemas.microsoft.com/office/drawing/2014/main" id="{523F9324-7CD8-82D3-8EA7-BA4E2167AF00}"/>
              </a:ext>
            </a:extLst>
          </p:cNvPr>
          <p:cNvPicPr>
            <a:picLocks noChangeAspect="1"/>
          </p:cNvPicPr>
          <p:nvPr/>
        </p:nvPicPr>
        <p:blipFill>
          <a:blip r:embed="rId4"/>
          <a:stretch>
            <a:fillRect/>
          </a:stretch>
        </p:blipFill>
        <p:spPr>
          <a:xfrm>
            <a:off x="709267" y="2060500"/>
            <a:ext cx="5127323" cy="3070626"/>
          </a:xfrm>
          <a:prstGeom prst="rect">
            <a:avLst/>
          </a:prstGeom>
        </p:spPr>
      </p:pic>
      <p:pic>
        <p:nvPicPr>
          <p:cNvPr id="7" name="图片 6">
            <a:extLst>
              <a:ext uri="{FF2B5EF4-FFF2-40B4-BE49-F238E27FC236}">
                <a16:creationId xmlns:a16="http://schemas.microsoft.com/office/drawing/2014/main" id="{C2BC5A3D-B5E3-B9C0-F5D7-A8084EA0B66A}"/>
              </a:ext>
            </a:extLst>
          </p:cNvPr>
          <p:cNvPicPr>
            <a:picLocks noChangeAspect="1"/>
          </p:cNvPicPr>
          <p:nvPr/>
        </p:nvPicPr>
        <p:blipFill>
          <a:blip r:embed="rId5"/>
          <a:stretch>
            <a:fillRect/>
          </a:stretch>
        </p:blipFill>
        <p:spPr>
          <a:xfrm>
            <a:off x="7426600" y="1690777"/>
            <a:ext cx="4056133" cy="3810072"/>
          </a:xfrm>
          <a:prstGeom prst="rect">
            <a:avLst/>
          </a:prstGeom>
        </p:spPr>
      </p:pic>
      <p:cxnSp>
        <p:nvCxnSpPr>
          <p:cNvPr id="9" name="直线箭头连接符 8">
            <a:extLst>
              <a:ext uri="{FF2B5EF4-FFF2-40B4-BE49-F238E27FC236}">
                <a16:creationId xmlns:a16="http://schemas.microsoft.com/office/drawing/2014/main" id="{5BF4C217-3B9F-EF2D-FD91-5358DA8EC2BD}"/>
              </a:ext>
            </a:extLst>
          </p:cNvPr>
          <p:cNvCxnSpPr>
            <a:cxnSpLocks/>
          </p:cNvCxnSpPr>
          <p:nvPr/>
        </p:nvCxnSpPr>
        <p:spPr>
          <a:xfrm>
            <a:off x="5836590" y="3429000"/>
            <a:ext cx="1409036" cy="0"/>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D165D6-6643-737A-344E-3FE3C26AA057}"/>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3EFB86EA-AE8B-96DB-17E7-A91A92A8F058}"/>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A258FA2B-504C-3E8D-B676-FAB55CAB0455}"/>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E9E4B2B2-26C0-2763-3378-C6E46389E49D}"/>
              </a:ext>
            </a:extLst>
          </p:cNvPr>
          <p:cNvSpPr txBox="1"/>
          <p:nvPr/>
        </p:nvSpPr>
        <p:spPr>
          <a:xfrm>
            <a:off x="576580" y="125918"/>
            <a:ext cx="4506773" cy="460375"/>
          </a:xfrm>
          <a:prstGeom prst="rect">
            <a:avLst/>
          </a:prstGeom>
          <a:noFill/>
        </p:spPr>
        <p:txBody>
          <a:bodyPr wrap="square" rtlCol="0">
            <a:spAutoFit/>
          </a:bodyPr>
          <a:lstStyle/>
          <a:p>
            <a:r>
              <a:rPr lang="zh-CN" altLang="en-US" sz="2400" b="1">
                <a:solidFill>
                  <a:srgbClr val="9B0000"/>
                </a:solidFill>
              </a:rPr>
              <a:t>所需经费</a:t>
            </a:r>
            <a:endParaRPr lang="zh-CN" altLang="en-US" sz="2400" b="1" dirty="0">
              <a:solidFill>
                <a:srgbClr val="9D0335"/>
              </a:solidFill>
            </a:endParaRPr>
          </a:p>
        </p:txBody>
      </p:sp>
      <p:sp>
        <p:nvSpPr>
          <p:cNvPr id="12" name="文本框 11">
            <a:extLst>
              <a:ext uri="{FF2B5EF4-FFF2-40B4-BE49-F238E27FC236}">
                <a16:creationId xmlns:a16="http://schemas.microsoft.com/office/drawing/2014/main" id="{DEA8103E-282E-4F41-84CC-7A9E8ECD3923}"/>
              </a:ext>
            </a:extLst>
          </p:cNvPr>
          <p:cNvSpPr txBox="1"/>
          <p:nvPr/>
        </p:nvSpPr>
        <p:spPr>
          <a:xfrm>
            <a:off x="576580" y="981136"/>
            <a:ext cx="1938020" cy="369332"/>
          </a:xfrm>
          <a:prstGeom prst="rect">
            <a:avLst/>
          </a:prstGeom>
          <a:noFill/>
        </p:spPr>
        <p:txBody>
          <a:bodyPr wrap="square">
            <a:spAutoFit/>
          </a:bodyPr>
          <a:lstStyle/>
          <a:p>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rPr>
              <a:t>a</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）插入新点</a:t>
            </a:r>
            <a:r>
              <a:rPr lang="en-US" altLang="zh-CN" sz="1800" dirty="0">
                <a:solidFill>
                  <a:srgbClr val="000000"/>
                </a:solidFill>
                <a:effectLst/>
                <a:latin typeface="Times New Roman" panose="02020603050405020304" pitchFamily="18" charset="0"/>
                <a:ea typeface="宋体" panose="02010600030101010101" pitchFamily="2" charset="-122"/>
              </a:rPr>
              <a:t>V </a:t>
            </a:r>
            <a:endParaRPr lang="zh-CN" altLang="en-US" dirty="0"/>
          </a:p>
        </p:txBody>
      </p:sp>
      <p:sp>
        <p:nvSpPr>
          <p:cNvPr id="14" name="文本框 13">
            <a:extLst>
              <a:ext uri="{FF2B5EF4-FFF2-40B4-BE49-F238E27FC236}">
                <a16:creationId xmlns:a16="http://schemas.microsoft.com/office/drawing/2014/main" id="{D390D76C-B086-8E0A-B404-08E45CD98AB8}"/>
              </a:ext>
            </a:extLst>
          </p:cNvPr>
          <p:cNvSpPr txBox="1"/>
          <p:nvPr/>
        </p:nvSpPr>
        <p:spPr>
          <a:xfrm>
            <a:off x="5367240" y="981136"/>
            <a:ext cx="2643699" cy="369332"/>
          </a:xfrm>
          <a:prstGeom prst="rect">
            <a:avLst/>
          </a:prstGeom>
          <a:noFill/>
        </p:spPr>
        <p:txBody>
          <a:bodyPr wrap="square">
            <a:spAutoFit/>
          </a:bodyPr>
          <a:lstStyle/>
          <a:p>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rPr>
              <a:t>b</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）外接圆准则判断</a:t>
            </a:r>
            <a:r>
              <a:rPr lang="zh-CN" altLang="zh-CN" dirty="0">
                <a:effectLst/>
              </a:rPr>
              <a:t> </a:t>
            </a:r>
            <a:endParaRPr lang="zh-CN" altLang="en-US" dirty="0"/>
          </a:p>
        </p:txBody>
      </p:sp>
      <p:sp>
        <p:nvSpPr>
          <p:cNvPr id="16" name="文本框 15">
            <a:extLst>
              <a:ext uri="{FF2B5EF4-FFF2-40B4-BE49-F238E27FC236}">
                <a16:creationId xmlns:a16="http://schemas.microsoft.com/office/drawing/2014/main" id="{73E0D2F8-5A61-C9C0-84CC-0F248B446638}"/>
              </a:ext>
            </a:extLst>
          </p:cNvPr>
          <p:cNvSpPr txBox="1"/>
          <p:nvPr/>
        </p:nvSpPr>
        <p:spPr>
          <a:xfrm>
            <a:off x="576580" y="3333786"/>
            <a:ext cx="2246133" cy="369326"/>
          </a:xfrm>
          <a:prstGeom prst="rect">
            <a:avLst/>
          </a:prstGeom>
          <a:noFill/>
        </p:spPr>
        <p:txBody>
          <a:bodyPr wrap="square">
            <a:spAutoFit/>
          </a:bodyPr>
          <a:lstStyle/>
          <a:p>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rPr>
              <a:t>c</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dirty="0">
                <a:solidFill>
                  <a:srgbClr val="000000"/>
                </a:solidFill>
                <a:effectLst/>
                <a:ea typeface="Times New Roman" panose="02020603050405020304" pitchFamily="18" charset="0"/>
              </a:rPr>
              <a:t> </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删除边</a:t>
            </a:r>
            <a:r>
              <a:rPr lang="en-US" altLang="zh-CN" sz="1800" dirty="0">
                <a:solidFill>
                  <a:srgbClr val="000000"/>
                </a:solidFill>
                <a:effectLst/>
                <a:latin typeface="Times New Roman" panose="02020603050405020304" pitchFamily="18" charset="0"/>
                <a:ea typeface="宋体" panose="02010600030101010101" pitchFamily="2" charset="-122"/>
              </a:rPr>
              <a:t>AB </a:t>
            </a:r>
            <a:endParaRPr lang="zh-CN" altLang="en-US" dirty="0"/>
          </a:p>
        </p:txBody>
      </p:sp>
      <p:sp>
        <p:nvSpPr>
          <p:cNvPr id="18" name="文本框 17">
            <a:extLst>
              <a:ext uri="{FF2B5EF4-FFF2-40B4-BE49-F238E27FC236}">
                <a16:creationId xmlns:a16="http://schemas.microsoft.com/office/drawing/2014/main" id="{F46CAFEC-031F-60EB-8BC4-414D1C5852E9}"/>
              </a:ext>
            </a:extLst>
          </p:cNvPr>
          <p:cNvSpPr txBox="1"/>
          <p:nvPr/>
        </p:nvSpPr>
        <p:spPr>
          <a:xfrm>
            <a:off x="4681331" y="3333786"/>
            <a:ext cx="3520936" cy="403252"/>
          </a:xfrm>
          <a:prstGeom prst="rect">
            <a:avLst/>
          </a:prstGeom>
          <a:noFill/>
        </p:spPr>
        <p:txBody>
          <a:bodyPr wrap="square">
            <a:spAutoFit/>
          </a:bodyPr>
          <a:lstStyle/>
          <a:p>
            <a:pPr algn="ctr">
              <a:lnSpc>
                <a:spcPct val="125000"/>
              </a:lnSpc>
            </a:pP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d</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）形成新三角形</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pic>
        <p:nvPicPr>
          <p:cNvPr id="19" name="图片 18">
            <a:extLst>
              <a:ext uri="{FF2B5EF4-FFF2-40B4-BE49-F238E27FC236}">
                <a16:creationId xmlns:a16="http://schemas.microsoft.com/office/drawing/2014/main" id="{B10E502E-B8DA-F20C-F4E2-FE01CFE3D1EE}"/>
              </a:ext>
            </a:extLst>
          </p:cNvPr>
          <p:cNvPicPr>
            <a:picLocks noChangeAspect="1"/>
          </p:cNvPicPr>
          <p:nvPr/>
        </p:nvPicPr>
        <p:blipFill>
          <a:blip r:embed="rId4"/>
          <a:stretch>
            <a:fillRect/>
          </a:stretch>
        </p:blipFill>
        <p:spPr>
          <a:xfrm>
            <a:off x="2210053" y="1371001"/>
            <a:ext cx="2099310" cy="1962785"/>
          </a:xfrm>
          <a:prstGeom prst="rect">
            <a:avLst/>
          </a:prstGeom>
        </p:spPr>
      </p:pic>
      <p:pic>
        <p:nvPicPr>
          <p:cNvPr id="20" name="图片 19">
            <a:extLst>
              <a:ext uri="{FF2B5EF4-FFF2-40B4-BE49-F238E27FC236}">
                <a16:creationId xmlns:a16="http://schemas.microsoft.com/office/drawing/2014/main" id="{B5D52713-D1FD-3CEA-1B40-430BA6751DCC}"/>
              </a:ext>
            </a:extLst>
          </p:cNvPr>
          <p:cNvPicPr>
            <a:picLocks noChangeAspect="1"/>
          </p:cNvPicPr>
          <p:nvPr/>
        </p:nvPicPr>
        <p:blipFill>
          <a:blip r:embed="rId5"/>
          <a:stretch>
            <a:fillRect/>
          </a:stretch>
        </p:blipFill>
        <p:spPr>
          <a:xfrm>
            <a:off x="5942836" y="1350468"/>
            <a:ext cx="2192655" cy="1941195"/>
          </a:xfrm>
          <a:prstGeom prst="rect">
            <a:avLst/>
          </a:prstGeom>
        </p:spPr>
      </p:pic>
      <p:pic>
        <p:nvPicPr>
          <p:cNvPr id="21" name="图片 20">
            <a:extLst>
              <a:ext uri="{FF2B5EF4-FFF2-40B4-BE49-F238E27FC236}">
                <a16:creationId xmlns:a16="http://schemas.microsoft.com/office/drawing/2014/main" id="{F0C39323-0E10-193F-BFA4-8B4BD15631BE}"/>
              </a:ext>
            </a:extLst>
          </p:cNvPr>
          <p:cNvPicPr>
            <a:picLocks noChangeAspect="1"/>
          </p:cNvPicPr>
          <p:nvPr/>
        </p:nvPicPr>
        <p:blipFill>
          <a:blip r:embed="rId6"/>
          <a:stretch>
            <a:fillRect/>
          </a:stretch>
        </p:blipFill>
        <p:spPr>
          <a:xfrm>
            <a:off x="1914153" y="4114800"/>
            <a:ext cx="2270332" cy="2148241"/>
          </a:xfrm>
          <a:prstGeom prst="rect">
            <a:avLst/>
          </a:prstGeom>
        </p:spPr>
      </p:pic>
      <p:pic>
        <p:nvPicPr>
          <p:cNvPr id="22" name="图片 21">
            <a:extLst>
              <a:ext uri="{FF2B5EF4-FFF2-40B4-BE49-F238E27FC236}">
                <a16:creationId xmlns:a16="http://schemas.microsoft.com/office/drawing/2014/main" id="{B2F89815-3373-058A-4A32-73688EA96345}"/>
              </a:ext>
            </a:extLst>
          </p:cNvPr>
          <p:cNvPicPr>
            <a:picLocks noChangeAspect="1"/>
          </p:cNvPicPr>
          <p:nvPr/>
        </p:nvPicPr>
        <p:blipFill>
          <a:blip r:embed="rId7"/>
          <a:stretch>
            <a:fillRect/>
          </a:stretch>
        </p:blipFill>
        <p:spPr>
          <a:xfrm>
            <a:off x="6024751" y="4334546"/>
            <a:ext cx="2110740" cy="1880870"/>
          </a:xfrm>
          <a:prstGeom prst="rect">
            <a:avLst/>
          </a:prstGeom>
        </p:spPr>
      </p:pic>
    </p:spTree>
    <p:extLst>
      <p:ext uri="{BB962C8B-B14F-4D97-AF65-F5344CB8AC3E}">
        <p14:creationId xmlns:p14="http://schemas.microsoft.com/office/powerpoint/2010/main" val="1920668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A158BD-D1F6-333A-3A99-752F65273938}"/>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15950485-1583-3DC6-7429-4550AD7A2A0F}"/>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04AD38D9-E770-B4CD-B230-3BAC6A868E15}"/>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0136D9F6-7B37-DC95-34CE-F0404A1AAC67}"/>
              </a:ext>
            </a:extLst>
          </p:cNvPr>
          <p:cNvSpPr txBox="1"/>
          <p:nvPr/>
        </p:nvSpPr>
        <p:spPr>
          <a:xfrm>
            <a:off x="576580" y="125918"/>
            <a:ext cx="4506773" cy="460375"/>
          </a:xfrm>
          <a:prstGeom prst="rect">
            <a:avLst/>
          </a:prstGeom>
          <a:noFill/>
        </p:spPr>
        <p:txBody>
          <a:bodyPr wrap="square" rtlCol="0">
            <a:spAutoFit/>
          </a:bodyPr>
          <a:lstStyle/>
          <a:p>
            <a:r>
              <a:rPr lang="zh-CN" altLang="en-US" sz="2400" b="1">
                <a:solidFill>
                  <a:srgbClr val="9B0000"/>
                </a:solidFill>
              </a:rPr>
              <a:t>所需经费</a:t>
            </a:r>
            <a:endParaRPr lang="zh-CN" altLang="en-US" sz="2400" b="1" dirty="0">
              <a:solidFill>
                <a:srgbClr val="9D0335"/>
              </a:solidFill>
            </a:endParaRPr>
          </a:p>
        </p:txBody>
      </p:sp>
      <p:pic>
        <p:nvPicPr>
          <p:cNvPr id="3" name="图片 2" descr="图示&#10;&#10;AI 生成的内容可能不正确。">
            <a:extLst>
              <a:ext uri="{FF2B5EF4-FFF2-40B4-BE49-F238E27FC236}">
                <a16:creationId xmlns:a16="http://schemas.microsoft.com/office/drawing/2014/main" id="{F4E05576-24F7-04F2-6F43-79D3EBE449B6}"/>
              </a:ext>
            </a:extLst>
          </p:cNvPr>
          <p:cNvPicPr>
            <a:picLocks noChangeAspect="1"/>
          </p:cNvPicPr>
          <p:nvPr/>
        </p:nvPicPr>
        <p:blipFill>
          <a:blip r:embed="rId4"/>
          <a:stretch>
            <a:fillRect/>
          </a:stretch>
        </p:blipFill>
        <p:spPr>
          <a:xfrm>
            <a:off x="576580" y="1690777"/>
            <a:ext cx="3764277" cy="2795170"/>
          </a:xfrm>
          <a:prstGeom prst="rect">
            <a:avLst/>
          </a:prstGeom>
        </p:spPr>
      </p:pic>
      <p:pic>
        <p:nvPicPr>
          <p:cNvPr id="5" name="图片 4" descr="图示&#10;&#10;AI 生成的内容可能不正确。">
            <a:extLst>
              <a:ext uri="{FF2B5EF4-FFF2-40B4-BE49-F238E27FC236}">
                <a16:creationId xmlns:a16="http://schemas.microsoft.com/office/drawing/2014/main" id="{15678143-8C9A-2062-7758-8F88D680E03E}"/>
              </a:ext>
            </a:extLst>
          </p:cNvPr>
          <p:cNvPicPr>
            <a:picLocks noChangeAspect="1"/>
          </p:cNvPicPr>
          <p:nvPr/>
        </p:nvPicPr>
        <p:blipFill>
          <a:blip r:embed="rId5"/>
          <a:stretch>
            <a:fillRect/>
          </a:stretch>
        </p:blipFill>
        <p:spPr>
          <a:xfrm>
            <a:off x="6359982" y="1620400"/>
            <a:ext cx="4112538" cy="2935924"/>
          </a:xfrm>
          <a:prstGeom prst="rect">
            <a:avLst/>
          </a:prstGeom>
        </p:spPr>
      </p:pic>
      <p:sp>
        <p:nvSpPr>
          <p:cNvPr id="8" name="文本框 7">
            <a:extLst>
              <a:ext uri="{FF2B5EF4-FFF2-40B4-BE49-F238E27FC236}">
                <a16:creationId xmlns:a16="http://schemas.microsoft.com/office/drawing/2014/main" id="{57E4719C-C790-9C53-A2E9-33D5ED102F52}"/>
              </a:ext>
            </a:extLst>
          </p:cNvPr>
          <p:cNvSpPr txBox="1"/>
          <p:nvPr/>
        </p:nvSpPr>
        <p:spPr>
          <a:xfrm>
            <a:off x="6096000" y="1035620"/>
            <a:ext cx="3672564" cy="403252"/>
          </a:xfrm>
          <a:prstGeom prst="rect">
            <a:avLst/>
          </a:prstGeom>
          <a:noFill/>
        </p:spPr>
        <p:txBody>
          <a:bodyPr wrap="square">
            <a:spAutoFit/>
          </a:bodyPr>
          <a:lstStyle/>
          <a:p>
            <a:pPr algn="ctr">
              <a:lnSpc>
                <a:spcPct val="125000"/>
              </a:lnSpc>
            </a:pPr>
            <a:r>
              <a:rPr lang="zh-CN" altLang="en-US"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2</a:t>
            </a:r>
            <a:r>
              <a:rPr lang="zh-CN" altLang="en-US"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 </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三角网格示意图</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10" name="文本框 9">
            <a:extLst>
              <a:ext uri="{FF2B5EF4-FFF2-40B4-BE49-F238E27FC236}">
                <a16:creationId xmlns:a16="http://schemas.microsoft.com/office/drawing/2014/main" id="{AC11D94B-F77A-A27C-2CAC-742D868C2AE6}"/>
              </a:ext>
            </a:extLst>
          </p:cNvPr>
          <p:cNvSpPr txBox="1"/>
          <p:nvPr/>
        </p:nvSpPr>
        <p:spPr>
          <a:xfrm>
            <a:off x="-499612" y="1090103"/>
            <a:ext cx="4539343" cy="403252"/>
          </a:xfrm>
          <a:prstGeom prst="rect">
            <a:avLst/>
          </a:prstGeom>
          <a:noFill/>
        </p:spPr>
        <p:txBody>
          <a:bodyPr wrap="square">
            <a:spAutoFit/>
          </a:bodyPr>
          <a:lstStyle/>
          <a:p>
            <a:pPr algn="ctr">
              <a:lnSpc>
                <a:spcPct val="125000"/>
              </a:lnSpc>
            </a:pPr>
            <a:r>
              <a:rPr lang="zh-CN" altLang="en-US"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1</a:t>
            </a:r>
            <a:r>
              <a:rPr lang="zh-CN" altLang="en-US"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sz="18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 </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约束边界示意图</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spTree>
    <p:extLst>
      <p:ext uri="{BB962C8B-B14F-4D97-AF65-F5344CB8AC3E}">
        <p14:creationId xmlns:p14="http://schemas.microsoft.com/office/powerpoint/2010/main" val="5901920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8DA064-D991-9AA8-05CA-A574D9A7F3AF}"/>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147268A1-82A8-C699-27EE-91B36894A56B}"/>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05C17134-ACCA-0BFA-FA80-ACBADEDEB2E0}"/>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1F108DCB-8449-6C12-8255-095152B6D8C6}"/>
              </a:ext>
            </a:extLst>
          </p:cNvPr>
          <p:cNvSpPr txBox="1"/>
          <p:nvPr/>
        </p:nvSpPr>
        <p:spPr>
          <a:xfrm>
            <a:off x="576580" y="125918"/>
            <a:ext cx="4506773" cy="460375"/>
          </a:xfrm>
          <a:prstGeom prst="rect">
            <a:avLst/>
          </a:prstGeom>
          <a:noFill/>
        </p:spPr>
        <p:txBody>
          <a:bodyPr wrap="square" rtlCol="0">
            <a:spAutoFit/>
          </a:bodyPr>
          <a:lstStyle/>
          <a:p>
            <a:r>
              <a:rPr lang="zh-CN" altLang="en-US" sz="2400" b="1" dirty="0">
                <a:solidFill>
                  <a:srgbClr val="9B0000"/>
                </a:solidFill>
              </a:rPr>
              <a:t>三维模型构建实例</a:t>
            </a:r>
            <a:endParaRPr lang="zh-CN" altLang="en-US" sz="2400" b="1" dirty="0">
              <a:solidFill>
                <a:srgbClr val="9D0335"/>
              </a:solidFill>
            </a:endParaRPr>
          </a:p>
        </p:txBody>
      </p:sp>
      <p:pic>
        <p:nvPicPr>
          <p:cNvPr id="9" name="图片 8">
            <a:extLst>
              <a:ext uri="{FF2B5EF4-FFF2-40B4-BE49-F238E27FC236}">
                <a16:creationId xmlns:a16="http://schemas.microsoft.com/office/drawing/2014/main" id="{9C00E610-8141-B6AF-A603-98E14C62295F}"/>
              </a:ext>
            </a:extLst>
          </p:cNvPr>
          <p:cNvPicPr>
            <a:picLocks noChangeAspect="1"/>
          </p:cNvPicPr>
          <p:nvPr/>
        </p:nvPicPr>
        <p:blipFill>
          <a:blip r:embed="rId4"/>
          <a:srcRect t="8771" r="5066" b="7487"/>
          <a:stretch/>
        </p:blipFill>
        <p:spPr>
          <a:xfrm>
            <a:off x="576580" y="845389"/>
            <a:ext cx="7378700" cy="2730138"/>
          </a:xfrm>
          <a:prstGeom prst="rect">
            <a:avLst/>
          </a:prstGeom>
        </p:spPr>
      </p:pic>
      <p:pic>
        <p:nvPicPr>
          <p:cNvPr id="11" name="图片 10">
            <a:extLst>
              <a:ext uri="{FF2B5EF4-FFF2-40B4-BE49-F238E27FC236}">
                <a16:creationId xmlns:a16="http://schemas.microsoft.com/office/drawing/2014/main" id="{7D467862-B42C-B442-3E0A-572793EAA2C0}"/>
              </a:ext>
            </a:extLst>
          </p:cNvPr>
          <p:cNvPicPr>
            <a:picLocks noChangeAspect="1"/>
          </p:cNvPicPr>
          <p:nvPr/>
        </p:nvPicPr>
        <p:blipFill>
          <a:blip r:embed="rId5"/>
          <a:stretch>
            <a:fillRect/>
          </a:stretch>
        </p:blipFill>
        <p:spPr>
          <a:xfrm>
            <a:off x="576580" y="3575527"/>
            <a:ext cx="7772400" cy="3231123"/>
          </a:xfrm>
          <a:prstGeom prst="rect">
            <a:avLst/>
          </a:prstGeom>
        </p:spPr>
      </p:pic>
    </p:spTree>
    <p:extLst>
      <p:ext uri="{BB962C8B-B14F-4D97-AF65-F5344CB8AC3E}">
        <p14:creationId xmlns:p14="http://schemas.microsoft.com/office/powerpoint/2010/main" val="9510821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F5C29A-4C9A-F49E-1EEB-2017A29CDE07}"/>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FB6B031A-FFBB-6004-CF0B-B9BC98CFD72E}"/>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C52262A1-C74B-BCE6-11CC-F5AC8DFBC609}"/>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96A1505D-8A47-4A8C-9330-12CAFD088AE3}"/>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A70CB692-4578-92DA-01E6-731BB1A1BEF4}"/>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42C6F95D-9C81-CDDB-7663-2ED81F8A7BE5}"/>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916BA0EC-1B0D-CA56-FCF3-1B6085BC5FE6}"/>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D1AA002A-90A1-F97B-78BB-E77FEE652D43}"/>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D28DFD3D-B017-C431-6474-B52B0C8BE49D}"/>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62399025-A19F-93CF-1A6F-97B57CD8D52C}"/>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FAB87A33-9B7D-015D-9DB0-47D51D8D5738}"/>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EFC0491E-2952-5369-6B23-D235C8A209AD}"/>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9D6AB1EE-8EC2-ABC3-1E4C-2ADECC4BD69E}"/>
              </a:ext>
            </a:extLst>
          </p:cNvPr>
          <p:cNvGrpSpPr/>
          <p:nvPr/>
        </p:nvGrpSpPr>
        <p:grpSpPr>
          <a:xfrm>
            <a:off x="5376243" y="714996"/>
            <a:ext cx="4651510" cy="3969385"/>
            <a:chOff x="11290" y="2411"/>
            <a:chExt cx="7097" cy="6251"/>
          </a:xfrm>
        </p:grpSpPr>
        <p:sp>
          <p:nvSpPr>
            <p:cNvPr id="28" name="文本框 27">
              <a:extLst>
                <a:ext uri="{FF2B5EF4-FFF2-40B4-BE49-F238E27FC236}">
                  <a16:creationId xmlns:a16="http://schemas.microsoft.com/office/drawing/2014/main" id="{10AE1474-F35E-8AB2-2DCA-EEFB7EC36361}"/>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dirty="0">
                  <a:sym typeface="+mn-ea"/>
                </a:rPr>
                <a:t>研究背景及国内外研究现状</a:t>
              </a:r>
              <a:endParaRPr lang="zh-CN" altLang="en-US" sz="2400" b="1" dirty="0"/>
            </a:p>
          </p:txBody>
        </p:sp>
        <p:sp>
          <p:nvSpPr>
            <p:cNvPr id="30" name="文本框 29">
              <a:extLst>
                <a:ext uri="{FF2B5EF4-FFF2-40B4-BE49-F238E27FC236}">
                  <a16:creationId xmlns:a16="http://schemas.microsoft.com/office/drawing/2014/main" id="{B9A739A0-5BF0-379F-30DF-79B0957817A5}"/>
                </a:ext>
              </a:extLst>
            </p:cNvPr>
            <p:cNvSpPr txBox="1"/>
            <p:nvPr/>
          </p:nvSpPr>
          <p:spPr>
            <a:xfrm>
              <a:off x="11290" y="6568"/>
              <a:ext cx="5595" cy="727"/>
            </a:xfrm>
            <a:prstGeom prst="rect">
              <a:avLst/>
            </a:prstGeom>
            <a:noFill/>
          </p:spPr>
          <p:txBody>
            <a:bodyPr wrap="square" rtlCol="0">
              <a:spAutoFit/>
            </a:bodyPr>
            <a:lstStyle/>
            <a:p>
              <a:r>
                <a:rPr lang="en-US" altLang="zh-CN" sz="2400" b="1" dirty="0">
                  <a:solidFill>
                    <a:srgbClr val="9B0000"/>
                  </a:solidFill>
                  <a:sym typeface="+mn-ea"/>
                </a:rPr>
                <a:t>04</a:t>
              </a:r>
              <a:r>
                <a:rPr lang="zh-CN" altLang="en-US" sz="2400" b="1" dirty="0">
                  <a:sym typeface="+mn-ea"/>
                </a:rPr>
                <a:t> </a:t>
              </a:r>
              <a:r>
                <a:rPr lang="zh-CN" altLang="en-US" sz="2400" b="1" dirty="0">
                  <a:solidFill>
                    <a:srgbClr val="9B0000"/>
                  </a:solidFill>
                </a:rPr>
                <a:t>三维地质模型可视化</a:t>
              </a:r>
              <a:endParaRPr lang="zh-CN" altLang="en-US" sz="2400" b="1" dirty="0"/>
            </a:p>
          </p:txBody>
        </p:sp>
        <p:sp>
          <p:nvSpPr>
            <p:cNvPr id="31" name="文本框 30">
              <a:extLst>
                <a:ext uri="{FF2B5EF4-FFF2-40B4-BE49-F238E27FC236}">
                  <a16:creationId xmlns:a16="http://schemas.microsoft.com/office/drawing/2014/main" id="{2275E6FA-B228-BBF0-8790-298E8677619B}"/>
                </a:ext>
              </a:extLst>
            </p:cNvPr>
            <p:cNvSpPr txBox="1"/>
            <p:nvPr/>
          </p:nvSpPr>
          <p:spPr>
            <a:xfrm>
              <a:off x="11290" y="7935"/>
              <a:ext cx="6020" cy="727"/>
            </a:xfrm>
            <a:prstGeom prst="rect">
              <a:avLst/>
            </a:prstGeom>
            <a:noFill/>
          </p:spPr>
          <p:txBody>
            <a:bodyPr wrap="square" rtlCol="0">
              <a:spAutoFit/>
            </a:bodyPr>
            <a:lstStyle/>
            <a:p>
              <a:r>
                <a:rPr lang="en-US" altLang="zh-CN" sz="2400" b="1" dirty="0"/>
                <a:t>05</a:t>
              </a:r>
              <a:r>
                <a:rPr lang="zh-CN" altLang="en-US" sz="2400" b="1" dirty="0"/>
                <a:t> 性能测试及优化</a:t>
              </a:r>
            </a:p>
          </p:txBody>
        </p:sp>
        <p:sp>
          <p:nvSpPr>
            <p:cNvPr id="2" name="文本框 1">
              <a:extLst>
                <a:ext uri="{FF2B5EF4-FFF2-40B4-BE49-F238E27FC236}">
                  <a16:creationId xmlns:a16="http://schemas.microsoft.com/office/drawing/2014/main" id="{4C2726BE-89ED-5264-8755-94FCEF713C0C}"/>
                </a:ext>
              </a:extLst>
            </p:cNvPr>
            <p:cNvSpPr txBox="1"/>
            <p:nvPr/>
          </p:nvSpPr>
          <p:spPr>
            <a:xfrm>
              <a:off x="11290" y="3908"/>
              <a:ext cx="7097" cy="727"/>
            </a:xfrm>
            <a:prstGeom prst="rect">
              <a:avLst/>
            </a:prstGeom>
            <a:noFill/>
          </p:spPr>
          <p:txBody>
            <a:bodyPr wrap="square" rtlCol="0">
              <a:spAutoFit/>
            </a:bodyPr>
            <a:lstStyle/>
            <a:p>
              <a:r>
                <a:rPr lang="en-US" altLang="zh-CN" sz="2400" b="1" dirty="0">
                  <a:sym typeface="+mn-ea"/>
                </a:rPr>
                <a:t>02</a:t>
              </a:r>
              <a:r>
                <a:rPr lang="zh-CN" altLang="en-US" sz="2400" b="1" dirty="0">
                  <a:sym typeface="+mn-ea"/>
                </a:rPr>
                <a:t> 研究内容及技术路线</a:t>
              </a:r>
              <a:endParaRPr lang="zh-CN" altLang="en-US" sz="2400" b="1" dirty="0"/>
            </a:p>
          </p:txBody>
        </p:sp>
        <p:sp>
          <p:nvSpPr>
            <p:cNvPr id="8" name="文本框 7">
              <a:extLst>
                <a:ext uri="{FF2B5EF4-FFF2-40B4-BE49-F238E27FC236}">
                  <a16:creationId xmlns:a16="http://schemas.microsoft.com/office/drawing/2014/main" id="{EA3CD35A-0D47-B729-7E02-D861BAC0A32B}"/>
                </a:ext>
              </a:extLst>
            </p:cNvPr>
            <p:cNvSpPr txBox="1"/>
            <p:nvPr/>
          </p:nvSpPr>
          <p:spPr>
            <a:xfrm>
              <a:off x="11290" y="5269"/>
              <a:ext cx="7097" cy="725"/>
            </a:xfrm>
            <a:prstGeom prst="rect">
              <a:avLst/>
            </a:prstGeom>
            <a:noFill/>
          </p:spPr>
          <p:txBody>
            <a:bodyPr wrap="square" rtlCol="0">
              <a:spAutoFit/>
            </a:bodyPr>
            <a:lstStyle/>
            <a:p>
              <a:r>
                <a:rPr lang="en-US" altLang="zh-CN" sz="2400" b="1" dirty="0">
                  <a:sym typeface="+mn-ea"/>
                </a:rPr>
                <a:t>03</a:t>
              </a:r>
              <a:r>
                <a:rPr lang="zh-CN" altLang="en-US" sz="2400" b="1" dirty="0">
                  <a:sym typeface="+mn-ea"/>
                </a:rPr>
                <a:t> </a:t>
              </a:r>
              <a:r>
                <a:rPr lang="zh-CN" altLang="en-US" sz="2400" b="1" dirty="0"/>
                <a:t>三维地质模型构建</a:t>
              </a:r>
            </a:p>
          </p:txBody>
        </p:sp>
      </p:grpSp>
      <p:sp>
        <p:nvSpPr>
          <p:cNvPr id="6" name="椭圆 5">
            <a:extLst>
              <a:ext uri="{FF2B5EF4-FFF2-40B4-BE49-F238E27FC236}">
                <a16:creationId xmlns:a16="http://schemas.microsoft.com/office/drawing/2014/main" id="{9B48A518-0C81-671D-9E02-2FF5FCA1F79C}"/>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89F7629F-4E91-5A0A-6B9C-E516D383CB2E}"/>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A3F60B40-0A75-721B-9BE7-293CB017814F}"/>
              </a:ext>
            </a:extLst>
          </p:cNvPr>
          <p:cNvSpPr txBox="1"/>
          <p:nvPr/>
        </p:nvSpPr>
        <p:spPr>
          <a:xfrm>
            <a:off x="5376254" y="5047601"/>
            <a:ext cx="4651499" cy="461665"/>
          </a:xfrm>
          <a:prstGeom prst="rect">
            <a:avLst/>
          </a:prstGeom>
          <a:noFill/>
        </p:spPr>
        <p:txBody>
          <a:bodyPr wrap="square" rtlCol="0">
            <a:spAutoFit/>
          </a:bodyPr>
          <a:lstStyle/>
          <a:p>
            <a:r>
              <a:rPr lang="en-US" altLang="zh-CN" sz="2400" b="1" dirty="0"/>
              <a:t>06</a:t>
            </a:r>
            <a:r>
              <a:rPr lang="zh-CN" altLang="en-US" sz="2400" b="1" dirty="0"/>
              <a:t> 应用实例</a:t>
            </a:r>
          </a:p>
        </p:txBody>
      </p:sp>
    </p:spTree>
    <p:extLst>
      <p:ext uri="{BB962C8B-B14F-4D97-AF65-F5344CB8AC3E}">
        <p14:creationId xmlns:p14="http://schemas.microsoft.com/office/powerpoint/2010/main" val="2446175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FFFFF"/>
          </a:solidFill>
          <a:ln/>
        </p:spPr>
        <p:txBody>
          <a:bodyPr/>
          <a:lstStyle/>
          <a:p>
            <a:endParaRPr lang="zh-CN" altLang="en-US" sz="2400"/>
          </a:p>
        </p:txBody>
      </p:sp>
      <p:pic>
        <p:nvPicPr>
          <p:cNvPr id="3" name="Image 0" descr="preencoded.png"/>
          <p:cNvPicPr>
            <a:picLocks noChangeAspect="1"/>
          </p:cNvPicPr>
          <p:nvPr/>
        </p:nvPicPr>
        <p:blipFill>
          <a:blip r:embed="rId3"/>
          <a:srcRect/>
          <a:stretch/>
        </p:blipFill>
        <p:spPr>
          <a:xfrm>
            <a:off x="0" y="259829"/>
            <a:ext cx="12192000" cy="6858000"/>
          </a:xfrm>
          <a:prstGeom prst="rect">
            <a:avLst/>
          </a:prstGeom>
        </p:spPr>
      </p:pic>
      <p:sp>
        <p:nvSpPr>
          <p:cNvPr id="5" name="Text 2"/>
          <p:cNvSpPr/>
          <p:nvPr/>
        </p:nvSpPr>
        <p:spPr>
          <a:xfrm>
            <a:off x="762000" y="990600"/>
            <a:ext cx="10668000" cy="279400"/>
          </a:xfrm>
          <a:prstGeom prst="rect">
            <a:avLst/>
          </a:prstGeom>
          <a:noFill/>
          <a:ln/>
        </p:spPr>
        <p:txBody>
          <a:bodyPr vert="horz" wrap="square" lIns="0" tIns="0" rIns="0" bIns="0" rtlCol="0" anchor="ctr"/>
          <a:lstStyle/>
          <a:p>
            <a:pPr>
              <a:lnSpc>
                <a:spcPts val="2200"/>
              </a:lnSpc>
            </a:pPr>
            <a:endParaRPr lang="en-US" sz="1600" dirty="0"/>
          </a:p>
        </p:txBody>
      </p:sp>
      <p:pic>
        <p:nvPicPr>
          <p:cNvPr id="6" name="Image 1" descr="preencoded.png"/>
          <p:cNvPicPr>
            <a:picLocks noChangeAspect="1"/>
          </p:cNvPicPr>
          <p:nvPr/>
        </p:nvPicPr>
        <p:blipFill>
          <a:blip r:embed="rId4"/>
          <a:srcRect/>
          <a:stretch/>
        </p:blipFill>
        <p:spPr>
          <a:xfrm>
            <a:off x="533400" y="1930400"/>
            <a:ext cx="5562600" cy="1879600"/>
          </a:xfrm>
          <a:prstGeom prst="rect">
            <a:avLst/>
          </a:prstGeom>
        </p:spPr>
      </p:pic>
      <p:sp>
        <p:nvSpPr>
          <p:cNvPr id="7" name="Text 3"/>
          <p:cNvSpPr/>
          <p:nvPr/>
        </p:nvSpPr>
        <p:spPr>
          <a:xfrm>
            <a:off x="800100" y="2346326"/>
            <a:ext cx="3429000" cy="336551"/>
          </a:xfrm>
          <a:prstGeom prst="rect">
            <a:avLst/>
          </a:prstGeom>
          <a:noFill/>
          <a:ln/>
        </p:spPr>
        <p:txBody>
          <a:bodyPr vert="horz" wrap="square" lIns="0" tIns="0" rIns="0" bIns="0" rtlCol="0" anchor="ctr"/>
          <a:lstStyle/>
          <a:p>
            <a:pPr algn="r">
              <a:lnSpc>
                <a:spcPts val="2251"/>
              </a:lnSpc>
            </a:pPr>
            <a:r>
              <a:rPr lang="en-US" sz="1600" b="1" dirty="0">
                <a:solidFill>
                  <a:srgbClr val="000000"/>
                </a:solidFill>
                <a:latin typeface="Microsoft YaHei" pitchFamily="34" charset="0"/>
                <a:ea typeface="Microsoft YaHei" pitchFamily="34" charset="-122"/>
                <a:cs typeface="Microsoft YaHei" pitchFamily="34" charset="-120"/>
              </a:rPr>
              <a:t>场景树概念</a:t>
            </a:r>
            <a:endParaRPr lang="en-US" sz="1600" dirty="0"/>
          </a:p>
        </p:txBody>
      </p:sp>
      <p:sp>
        <p:nvSpPr>
          <p:cNvPr id="8" name="Text 4"/>
          <p:cNvSpPr/>
          <p:nvPr/>
        </p:nvSpPr>
        <p:spPr>
          <a:xfrm>
            <a:off x="800100" y="2733675"/>
            <a:ext cx="3429000" cy="609600"/>
          </a:xfrm>
          <a:prstGeom prst="rect">
            <a:avLst/>
          </a:prstGeom>
          <a:noFill/>
          <a:ln/>
        </p:spPr>
        <p:txBody>
          <a:bodyPr vert="horz" wrap="square" lIns="0" tIns="0" rIns="0" bIns="0" rtlCol="0" anchor="ctr"/>
          <a:lstStyle/>
          <a:p>
            <a:pPr algn="r">
              <a:lnSpc>
                <a:spcPts val="2200"/>
              </a:lnSpc>
            </a:pPr>
            <a:r>
              <a:rPr lang="en-US" sz="1400" dirty="0">
                <a:solidFill>
                  <a:srgbClr val="666666"/>
                </a:solidFill>
                <a:latin typeface="Microsoft YaHei" pitchFamily="34" charset="0"/>
                <a:ea typeface="Microsoft YaHei" pitchFamily="34" charset="-122"/>
                <a:cs typeface="Microsoft YaHei" pitchFamily="34" charset="-120"/>
              </a:rPr>
              <a:t>场景树是三维可视化中的核心数据结构，组织和管理所有渲染内容，确保高效渲染。</a:t>
            </a:r>
            <a:endParaRPr lang="en-US" sz="1400" dirty="0"/>
          </a:p>
        </p:txBody>
      </p:sp>
      <p:pic>
        <p:nvPicPr>
          <p:cNvPr id="9" name="Image 2" descr="preencoded.png"/>
          <p:cNvPicPr>
            <a:picLocks noChangeAspect="1"/>
          </p:cNvPicPr>
          <p:nvPr/>
        </p:nvPicPr>
        <p:blipFill>
          <a:blip r:embed="rId5"/>
          <a:srcRect/>
          <a:stretch/>
        </p:blipFill>
        <p:spPr>
          <a:xfrm>
            <a:off x="6096000" y="1930400"/>
            <a:ext cx="5562600" cy="1879600"/>
          </a:xfrm>
          <a:prstGeom prst="rect">
            <a:avLst/>
          </a:prstGeom>
        </p:spPr>
      </p:pic>
      <p:sp>
        <p:nvSpPr>
          <p:cNvPr id="10" name="Text 5"/>
          <p:cNvSpPr/>
          <p:nvPr/>
        </p:nvSpPr>
        <p:spPr>
          <a:xfrm>
            <a:off x="7962900" y="2346326"/>
            <a:ext cx="3429000" cy="336551"/>
          </a:xfrm>
          <a:prstGeom prst="rect">
            <a:avLst/>
          </a:prstGeom>
          <a:noFill/>
          <a:ln/>
        </p:spPr>
        <p:txBody>
          <a:bodyPr vert="horz" wrap="square" lIns="0" tIns="0" rIns="0" bIns="0" rtlCol="0" anchor="ctr"/>
          <a:lstStyle/>
          <a:p>
            <a:pPr>
              <a:lnSpc>
                <a:spcPts val="2251"/>
              </a:lnSpc>
            </a:pPr>
            <a:r>
              <a:rPr lang="en-US" sz="1600" b="1" dirty="0">
                <a:solidFill>
                  <a:srgbClr val="000000"/>
                </a:solidFill>
                <a:latin typeface="Microsoft YaHei" pitchFamily="34" charset="0"/>
                <a:ea typeface="Microsoft YaHei" pitchFamily="34" charset="-122"/>
                <a:cs typeface="Microsoft YaHei" pitchFamily="34" charset="-120"/>
              </a:rPr>
              <a:t>树形结构</a:t>
            </a:r>
            <a:endParaRPr lang="en-US" sz="1600" dirty="0"/>
          </a:p>
        </p:txBody>
      </p:sp>
      <p:sp>
        <p:nvSpPr>
          <p:cNvPr id="11" name="Text 6"/>
          <p:cNvSpPr/>
          <p:nvPr/>
        </p:nvSpPr>
        <p:spPr>
          <a:xfrm>
            <a:off x="7962900" y="2733675"/>
            <a:ext cx="3429000" cy="609600"/>
          </a:xfrm>
          <a:prstGeom prst="rect">
            <a:avLst/>
          </a:prstGeom>
          <a:noFill/>
          <a:ln/>
        </p:spPr>
        <p:txBody>
          <a:bodyPr vert="horz" wrap="square" lIns="0" tIns="0" rIns="0" bIns="0" rtlCol="0" anchor="ctr"/>
          <a:lstStyle/>
          <a:p>
            <a:pPr>
              <a:lnSpc>
                <a:spcPts val="2200"/>
              </a:lnSpc>
            </a:pPr>
            <a:r>
              <a:rPr lang="en-US" sz="1400" dirty="0">
                <a:solidFill>
                  <a:srgbClr val="666666"/>
                </a:solidFill>
                <a:latin typeface="Microsoft YaHei" pitchFamily="34" charset="0"/>
                <a:ea typeface="Microsoft YaHei" pitchFamily="34" charset="-122"/>
                <a:cs typeface="Microsoft YaHei" pitchFamily="34" charset="-120"/>
              </a:rPr>
              <a:t>场景树呈树状，根节点为场景，子节点包括模型、灯光、相机等，形成层次化管理。</a:t>
            </a:r>
            <a:endParaRPr lang="en-US" sz="1400" dirty="0"/>
          </a:p>
        </p:txBody>
      </p:sp>
      <p:pic>
        <p:nvPicPr>
          <p:cNvPr id="12" name="Image 3" descr="preencoded.png"/>
          <p:cNvPicPr>
            <a:picLocks noChangeAspect="1"/>
          </p:cNvPicPr>
          <p:nvPr/>
        </p:nvPicPr>
        <p:blipFill>
          <a:blip r:embed="rId6"/>
          <a:srcRect/>
          <a:stretch/>
        </p:blipFill>
        <p:spPr>
          <a:xfrm>
            <a:off x="533400" y="3810000"/>
            <a:ext cx="5562600" cy="1879600"/>
          </a:xfrm>
          <a:prstGeom prst="rect">
            <a:avLst/>
          </a:prstGeom>
        </p:spPr>
      </p:pic>
      <p:sp>
        <p:nvSpPr>
          <p:cNvPr id="13" name="Text 7"/>
          <p:cNvSpPr/>
          <p:nvPr/>
        </p:nvSpPr>
        <p:spPr>
          <a:xfrm>
            <a:off x="800100" y="4225926"/>
            <a:ext cx="3429000" cy="336551"/>
          </a:xfrm>
          <a:prstGeom prst="rect">
            <a:avLst/>
          </a:prstGeom>
          <a:noFill/>
          <a:ln/>
        </p:spPr>
        <p:txBody>
          <a:bodyPr vert="horz" wrap="square" lIns="0" tIns="0" rIns="0" bIns="0" rtlCol="0" anchor="ctr"/>
          <a:lstStyle/>
          <a:p>
            <a:pPr algn="r">
              <a:lnSpc>
                <a:spcPts val="2251"/>
              </a:lnSpc>
            </a:pPr>
            <a:r>
              <a:rPr lang="en-US" sz="1600" b="1" dirty="0">
                <a:solidFill>
                  <a:srgbClr val="000000"/>
                </a:solidFill>
                <a:latin typeface="Microsoft YaHei" pitchFamily="34" charset="0"/>
                <a:ea typeface="Microsoft YaHei" pitchFamily="34" charset="-122"/>
                <a:cs typeface="Microsoft YaHei" pitchFamily="34" charset="-120"/>
              </a:rPr>
              <a:t>节点功能</a:t>
            </a:r>
            <a:endParaRPr lang="en-US" sz="1600" dirty="0"/>
          </a:p>
        </p:txBody>
      </p:sp>
      <p:sp>
        <p:nvSpPr>
          <p:cNvPr id="14" name="Text 8"/>
          <p:cNvSpPr/>
          <p:nvPr/>
        </p:nvSpPr>
        <p:spPr>
          <a:xfrm>
            <a:off x="800100" y="4613275"/>
            <a:ext cx="3429000" cy="609600"/>
          </a:xfrm>
          <a:prstGeom prst="rect">
            <a:avLst/>
          </a:prstGeom>
          <a:noFill/>
          <a:ln/>
        </p:spPr>
        <p:txBody>
          <a:bodyPr vert="horz" wrap="square" lIns="0" tIns="0" rIns="0" bIns="0" rtlCol="0" anchor="ctr"/>
          <a:lstStyle/>
          <a:p>
            <a:pPr algn="r">
              <a:lnSpc>
                <a:spcPts val="2200"/>
              </a:lnSpc>
            </a:pPr>
            <a:r>
              <a:rPr lang="en-US" sz="1400" dirty="0">
                <a:solidFill>
                  <a:srgbClr val="666666"/>
                </a:solidFill>
                <a:latin typeface="Microsoft YaHei" pitchFamily="34" charset="0"/>
                <a:ea typeface="Microsoft YaHei" pitchFamily="34" charset="-122"/>
                <a:cs typeface="Microsoft YaHei" pitchFamily="34" charset="-120"/>
              </a:rPr>
              <a:t>每个节点代表一个渲染对象，如模型、灯光或相机，便于独立控制和优化渲染流程。</a:t>
            </a:r>
            <a:endParaRPr lang="en-US" sz="1400" dirty="0"/>
          </a:p>
        </p:txBody>
      </p:sp>
      <p:pic>
        <p:nvPicPr>
          <p:cNvPr id="15" name="Image 4" descr="preencoded.png"/>
          <p:cNvPicPr>
            <a:picLocks noChangeAspect="1"/>
          </p:cNvPicPr>
          <p:nvPr/>
        </p:nvPicPr>
        <p:blipFill>
          <a:blip r:embed="rId7"/>
          <a:srcRect/>
          <a:stretch/>
        </p:blipFill>
        <p:spPr>
          <a:xfrm>
            <a:off x="6096000" y="3810000"/>
            <a:ext cx="5562600" cy="1879600"/>
          </a:xfrm>
          <a:prstGeom prst="rect">
            <a:avLst/>
          </a:prstGeom>
        </p:spPr>
      </p:pic>
      <p:sp>
        <p:nvSpPr>
          <p:cNvPr id="16" name="Text 9"/>
          <p:cNvSpPr/>
          <p:nvPr/>
        </p:nvSpPr>
        <p:spPr>
          <a:xfrm>
            <a:off x="7962900" y="4225926"/>
            <a:ext cx="3429000" cy="336551"/>
          </a:xfrm>
          <a:prstGeom prst="rect">
            <a:avLst/>
          </a:prstGeom>
          <a:noFill/>
          <a:ln/>
        </p:spPr>
        <p:txBody>
          <a:bodyPr vert="horz" wrap="square" lIns="0" tIns="0" rIns="0" bIns="0" rtlCol="0" anchor="ctr"/>
          <a:lstStyle/>
          <a:p>
            <a:pPr>
              <a:lnSpc>
                <a:spcPts val="2251"/>
              </a:lnSpc>
            </a:pPr>
            <a:r>
              <a:rPr lang="en-US" sz="1600" b="1" dirty="0">
                <a:solidFill>
                  <a:srgbClr val="000000"/>
                </a:solidFill>
                <a:latin typeface="Microsoft YaHei" pitchFamily="34" charset="0"/>
                <a:ea typeface="Microsoft YaHei" pitchFamily="34" charset="-122"/>
                <a:cs typeface="Microsoft YaHei" pitchFamily="34" charset="-120"/>
              </a:rPr>
              <a:t>渲染流程</a:t>
            </a:r>
            <a:endParaRPr lang="en-US" sz="1600" dirty="0"/>
          </a:p>
        </p:txBody>
      </p:sp>
      <p:sp>
        <p:nvSpPr>
          <p:cNvPr id="17" name="Text 10"/>
          <p:cNvSpPr/>
          <p:nvPr/>
        </p:nvSpPr>
        <p:spPr>
          <a:xfrm>
            <a:off x="7962900" y="4613275"/>
            <a:ext cx="3429000" cy="609600"/>
          </a:xfrm>
          <a:prstGeom prst="rect">
            <a:avLst/>
          </a:prstGeom>
          <a:noFill/>
          <a:ln/>
        </p:spPr>
        <p:txBody>
          <a:bodyPr vert="horz" wrap="square" lIns="0" tIns="0" rIns="0" bIns="0" rtlCol="0" anchor="ctr"/>
          <a:lstStyle/>
          <a:p>
            <a:pPr>
              <a:lnSpc>
                <a:spcPts val="2200"/>
              </a:lnSpc>
            </a:pPr>
            <a:r>
              <a:rPr lang="en-US" sz="1400" dirty="0">
                <a:solidFill>
                  <a:srgbClr val="666666"/>
                </a:solidFill>
                <a:latin typeface="Microsoft YaHei" pitchFamily="34" charset="0"/>
                <a:ea typeface="Microsoft YaHei" pitchFamily="34" charset="-122"/>
                <a:cs typeface="Microsoft YaHei" pitchFamily="34" charset="-120"/>
              </a:rPr>
              <a:t>遍历场景树，根据节点类型执行相应渲染操作，实现复杂场景的高效绘制和交互。</a:t>
            </a:r>
            <a:endParaRPr lang="en-US" sz="1400" dirty="0"/>
          </a:p>
        </p:txBody>
      </p:sp>
      <p:pic>
        <p:nvPicPr>
          <p:cNvPr id="18" name="图形 3" descr="C:\Users\admin\Desktop\4a9ecee40c14459f9aaf9c3573199779.jpeg4a9ecee40c14459f9aaf9c3573199779">
            <a:extLst>
              <a:ext uri="{FF2B5EF4-FFF2-40B4-BE49-F238E27FC236}">
                <a16:creationId xmlns:a16="http://schemas.microsoft.com/office/drawing/2014/main" id="{FD99067E-37C7-5A41-F09D-0389CF759892}"/>
              </a:ext>
            </a:extLst>
          </p:cNvPr>
          <p:cNvPicPr>
            <a:picLocks noChangeAspect="1"/>
          </p:cNvPicPr>
          <p:nvPr/>
        </p:nvPicPr>
        <p:blipFill>
          <a:blip r:embed="rId8"/>
          <a:srcRect/>
          <a:stretch>
            <a:fillRect/>
          </a:stretch>
        </p:blipFill>
        <p:spPr>
          <a:xfrm>
            <a:off x="10472520" y="1"/>
            <a:ext cx="1719479" cy="1690776"/>
          </a:xfrm>
          <a:prstGeom prst="rect">
            <a:avLst/>
          </a:prstGeom>
        </p:spPr>
      </p:pic>
      <p:cxnSp>
        <p:nvCxnSpPr>
          <p:cNvPr id="19" name="直接连接符 3">
            <a:extLst>
              <a:ext uri="{FF2B5EF4-FFF2-40B4-BE49-F238E27FC236}">
                <a16:creationId xmlns:a16="http://schemas.microsoft.com/office/drawing/2014/main" id="{F97EF3DA-BDF4-AC46-FDE8-0316218CBC17}"/>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3A987D16-D232-AA05-D603-434562CFC419}"/>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基础场景构建</a:t>
            </a:r>
            <a:endParaRPr lang="zh-CN" altLang="en-US" sz="2400" b="1" dirty="0">
              <a:solidFill>
                <a:srgbClr val="9D0335"/>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6F26DA-2C3C-BD2B-DEE5-0071B5D4B92A}"/>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F008EBA9-EEE1-B399-987C-DD9C6F43C3F5}"/>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E52ED4EB-5408-C445-9BE8-953578090097}"/>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EB0CD942-D13B-11C4-6440-E3CF12E64B1B}"/>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三维基础场景构建</a:t>
            </a:r>
            <a:endParaRPr lang="zh-CN" altLang="en-US" sz="2400" b="1" dirty="0">
              <a:solidFill>
                <a:srgbClr val="9D0335"/>
              </a:solidFill>
            </a:endParaRPr>
          </a:p>
        </p:txBody>
      </p:sp>
      <p:sp>
        <p:nvSpPr>
          <p:cNvPr id="8" name="文本框 7">
            <a:extLst>
              <a:ext uri="{FF2B5EF4-FFF2-40B4-BE49-F238E27FC236}">
                <a16:creationId xmlns:a16="http://schemas.microsoft.com/office/drawing/2014/main" id="{F2B49B6B-3B99-B467-D962-246C2DEEB085}"/>
              </a:ext>
            </a:extLst>
          </p:cNvPr>
          <p:cNvSpPr txBox="1"/>
          <p:nvPr/>
        </p:nvSpPr>
        <p:spPr>
          <a:xfrm>
            <a:off x="576579" y="1158605"/>
            <a:ext cx="2872015" cy="369332"/>
          </a:xfrm>
          <a:prstGeom prst="rect">
            <a:avLst/>
          </a:prstGeom>
          <a:noFill/>
        </p:spPr>
        <p:txBody>
          <a:bodyPr wrap="square">
            <a:spAutoFit/>
          </a:bodyPr>
          <a:lstStyle/>
          <a:p>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1. </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基础场景集</a:t>
            </a:r>
            <a:endParaRPr lang="zh-CN" altLang="en-US" dirty="0"/>
          </a:p>
        </p:txBody>
      </p:sp>
      <p:sp>
        <p:nvSpPr>
          <p:cNvPr id="7" name="文本框 6">
            <a:extLst>
              <a:ext uri="{FF2B5EF4-FFF2-40B4-BE49-F238E27FC236}">
                <a16:creationId xmlns:a16="http://schemas.microsoft.com/office/drawing/2014/main" id="{B1946F17-A8F0-5BAD-B461-3A4885ABE4A1}"/>
              </a:ext>
            </a:extLst>
          </p:cNvPr>
          <p:cNvSpPr txBox="1"/>
          <p:nvPr/>
        </p:nvSpPr>
        <p:spPr>
          <a:xfrm>
            <a:off x="6017357" y="1053752"/>
            <a:ext cx="3246120" cy="369332"/>
          </a:xfrm>
          <a:prstGeom prst="rect">
            <a:avLst/>
          </a:prstGeom>
          <a:noFill/>
        </p:spPr>
        <p:txBody>
          <a:bodyPr wrap="square">
            <a:spAutoFit/>
          </a:bodyPr>
          <a:lstStyle/>
          <a:p>
            <a:r>
              <a:rPr lang="en-US" altLang="zh-CN" sz="1800" dirty="0">
                <a:effectLst/>
                <a:latin typeface="Times New Roman" panose="02020603050405020304" pitchFamily="18" charset="0"/>
                <a:ea typeface="宋体" panose="02010600030101010101" pitchFamily="2" charset="-122"/>
              </a:rPr>
              <a:t>2.</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透视相机</a:t>
            </a:r>
            <a:r>
              <a:rPr lang="zh-CN" altLang="zh-CN" dirty="0">
                <a:effectLst/>
              </a:rPr>
              <a:t> </a:t>
            </a:r>
            <a:endParaRPr lang="zh-CN" altLang="en-US" dirty="0"/>
          </a:p>
        </p:txBody>
      </p:sp>
      <p:pic>
        <p:nvPicPr>
          <p:cNvPr id="11" name="图片 10">
            <a:extLst>
              <a:ext uri="{FF2B5EF4-FFF2-40B4-BE49-F238E27FC236}">
                <a16:creationId xmlns:a16="http://schemas.microsoft.com/office/drawing/2014/main" id="{B2197C56-62D4-1C97-ADC9-6B8D90E2EA5A}"/>
              </a:ext>
            </a:extLst>
          </p:cNvPr>
          <p:cNvPicPr>
            <a:picLocks noChangeAspect="1"/>
          </p:cNvPicPr>
          <p:nvPr/>
        </p:nvPicPr>
        <p:blipFill>
          <a:blip r:embed="rId4"/>
          <a:stretch>
            <a:fillRect/>
          </a:stretch>
        </p:blipFill>
        <p:spPr>
          <a:xfrm>
            <a:off x="6679488" y="2456738"/>
            <a:ext cx="3992865" cy="2118043"/>
          </a:xfrm>
          <a:prstGeom prst="rect">
            <a:avLst/>
          </a:prstGeom>
        </p:spPr>
      </p:pic>
      <p:pic>
        <p:nvPicPr>
          <p:cNvPr id="39" name="图片 38">
            <a:extLst>
              <a:ext uri="{FF2B5EF4-FFF2-40B4-BE49-F238E27FC236}">
                <a16:creationId xmlns:a16="http://schemas.microsoft.com/office/drawing/2014/main" id="{3313ECC9-3010-4006-AB4C-1792229E060F}"/>
              </a:ext>
            </a:extLst>
          </p:cNvPr>
          <p:cNvPicPr>
            <a:picLocks noChangeAspect="1"/>
          </p:cNvPicPr>
          <p:nvPr/>
        </p:nvPicPr>
        <p:blipFill>
          <a:blip r:embed="rId5"/>
          <a:stretch>
            <a:fillRect/>
          </a:stretch>
        </p:blipFill>
        <p:spPr>
          <a:xfrm>
            <a:off x="851262" y="2098959"/>
            <a:ext cx="4506771" cy="2742939"/>
          </a:xfrm>
          <a:prstGeom prst="rect">
            <a:avLst/>
          </a:prstGeom>
        </p:spPr>
      </p:pic>
    </p:spTree>
    <p:extLst>
      <p:ext uri="{BB962C8B-B14F-4D97-AF65-F5344CB8AC3E}">
        <p14:creationId xmlns:p14="http://schemas.microsoft.com/office/powerpoint/2010/main" val="2399157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形 3" descr="C:\Users\admin\Desktop\4a9ecee40c14459f9aaf9c3573199779.jpeg4a9ecee40c14459f9aaf9c3573199779"/>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p:cNvGrpSpPr/>
          <p:nvPr/>
        </p:nvGrpSpPr>
        <p:grpSpPr>
          <a:xfrm>
            <a:off x="0" y="0"/>
            <a:ext cx="4651513" cy="6858000"/>
            <a:chOff x="0" y="0"/>
            <a:chExt cx="4651513" cy="6858000"/>
          </a:xfrm>
          <a:solidFill>
            <a:srgbClr val="9B0000"/>
          </a:solidFill>
        </p:grpSpPr>
        <p:grpSp>
          <p:nvGrpSpPr>
            <p:cNvPr id="13" name="组合 12"/>
            <p:cNvGrpSpPr/>
            <p:nvPr/>
          </p:nvGrpSpPr>
          <p:grpSpPr>
            <a:xfrm>
              <a:off x="0" y="0"/>
              <a:ext cx="4651513" cy="6858000"/>
              <a:chOff x="0" y="0"/>
              <a:chExt cx="4651513" cy="6858000"/>
            </a:xfrm>
            <a:grpFill/>
          </p:grpSpPr>
          <p:sp>
            <p:nvSpPr>
              <p:cNvPr id="5" name="矩形 4"/>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5376243" y="714996"/>
            <a:ext cx="4651510" cy="3969385"/>
            <a:chOff x="11290" y="2411"/>
            <a:chExt cx="7097" cy="6251"/>
          </a:xfrm>
        </p:grpSpPr>
        <p:sp>
          <p:nvSpPr>
            <p:cNvPr id="28" name="文本框 27"/>
            <p:cNvSpPr txBox="1"/>
            <p:nvPr/>
          </p:nvSpPr>
          <p:spPr>
            <a:xfrm>
              <a:off x="11290" y="2411"/>
              <a:ext cx="7097" cy="727"/>
            </a:xfrm>
            <a:prstGeom prst="rect">
              <a:avLst/>
            </a:prstGeom>
            <a:noFill/>
          </p:spPr>
          <p:txBody>
            <a:bodyPr wrap="square" rtlCol="0">
              <a:spAutoFit/>
            </a:bodyPr>
            <a:lstStyle/>
            <a:p>
              <a:r>
                <a:rPr lang="en-US" altLang="zh-CN" sz="2400" b="1" dirty="0">
                  <a:solidFill>
                    <a:srgbClr val="9B0000"/>
                  </a:solidFill>
                  <a:sym typeface="+mn-ea"/>
                </a:rPr>
                <a:t>01 </a:t>
              </a:r>
              <a:r>
                <a:rPr lang="zh-CN" altLang="en-US" sz="2400" b="1" dirty="0">
                  <a:solidFill>
                    <a:srgbClr val="9B0000"/>
                  </a:solidFill>
                  <a:sym typeface="+mn-ea"/>
                </a:rPr>
                <a:t>研究背景及国内外研究现状</a:t>
              </a:r>
              <a:endParaRPr lang="zh-CN" altLang="en-US" sz="2400" b="1" dirty="0">
                <a:solidFill>
                  <a:srgbClr val="9B0000"/>
                </a:solidFill>
              </a:endParaRPr>
            </a:p>
          </p:txBody>
        </p:sp>
        <p:sp>
          <p:nvSpPr>
            <p:cNvPr id="30" name="文本框 29"/>
            <p:cNvSpPr txBox="1"/>
            <p:nvPr/>
          </p:nvSpPr>
          <p:spPr>
            <a:xfrm>
              <a:off x="11290" y="6568"/>
              <a:ext cx="5595" cy="725"/>
            </a:xfrm>
            <a:prstGeom prst="rect">
              <a:avLst/>
            </a:prstGeom>
            <a:noFill/>
          </p:spPr>
          <p:txBody>
            <a:bodyPr wrap="square" rtlCol="0">
              <a:spAutoFit/>
            </a:bodyPr>
            <a:lstStyle/>
            <a:p>
              <a:r>
                <a:rPr lang="en-US" altLang="zh-CN" sz="2400" b="1" dirty="0">
                  <a:sym typeface="+mn-ea"/>
                </a:rPr>
                <a:t>04</a:t>
              </a:r>
              <a:r>
                <a:rPr lang="zh-CN" altLang="en-US" sz="2400" b="1" dirty="0">
                  <a:sym typeface="+mn-ea"/>
                </a:rPr>
                <a:t> </a:t>
              </a:r>
              <a:r>
                <a:rPr lang="zh-CN" altLang="en-US" sz="2400" b="1" dirty="0"/>
                <a:t>三维地质模型可视化</a:t>
              </a:r>
            </a:p>
          </p:txBody>
        </p:sp>
        <p:sp>
          <p:nvSpPr>
            <p:cNvPr id="31" name="文本框 30"/>
            <p:cNvSpPr txBox="1"/>
            <p:nvPr/>
          </p:nvSpPr>
          <p:spPr>
            <a:xfrm>
              <a:off x="11290" y="7935"/>
              <a:ext cx="6020" cy="727"/>
            </a:xfrm>
            <a:prstGeom prst="rect">
              <a:avLst/>
            </a:prstGeom>
            <a:noFill/>
          </p:spPr>
          <p:txBody>
            <a:bodyPr wrap="square" rtlCol="0">
              <a:spAutoFit/>
            </a:bodyPr>
            <a:lstStyle/>
            <a:p>
              <a:r>
                <a:rPr lang="en-US" altLang="zh-CN" sz="2400" b="1" dirty="0"/>
                <a:t>05</a:t>
              </a:r>
              <a:r>
                <a:rPr lang="zh-CN" altLang="en-US" sz="2400" b="1" dirty="0"/>
                <a:t> 性能测试及优化</a:t>
              </a:r>
            </a:p>
          </p:txBody>
        </p:sp>
        <p:sp>
          <p:nvSpPr>
            <p:cNvPr id="2" name="文本框 1"/>
            <p:cNvSpPr txBox="1"/>
            <p:nvPr/>
          </p:nvSpPr>
          <p:spPr>
            <a:xfrm>
              <a:off x="11290" y="3908"/>
              <a:ext cx="7097" cy="727"/>
            </a:xfrm>
            <a:prstGeom prst="rect">
              <a:avLst/>
            </a:prstGeom>
            <a:noFill/>
          </p:spPr>
          <p:txBody>
            <a:bodyPr wrap="square" rtlCol="0">
              <a:spAutoFit/>
            </a:bodyPr>
            <a:lstStyle/>
            <a:p>
              <a:r>
                <a:rPr lang="en-US" altLang="zh-CN" sz="2400" b="1" dirty="0">
                  <a:sym typeface="+mn-ea"/>
                </a:rPr>
                <a:t>02</a:t>
              </a:r>
              <a:r>
                <a:rPr lang="zh-CN" altLang="en-US" sz="2400" b="1" dirty="0">
                  <a:sym typeface="+mn-ea"/>
                </a:rPr>
                <a:t> 研究内容及技术路线</a:t>
              </a:r>
              <a:endParaRPr lang="zh-CN" altLang="en-US" sz="2400" b="1" dirty="0"/>
            </a:p>
          </p:txBody>
        </p:sp>
        <p:sp>
          <p:nvSpPr>
            <p:cNvPr id="8" name="文本框 7"/>
            <p:cNvSpPr txBox="1"/>
            <p:nvPr/>
          </p:nvSpPr>
          <p:spPr>
            <a:xfrm>
              <a:off x="11290" y="5269"/>
              <a:ext cx="7097" cy="725"/>
            </a:xfrm>
            <a:prstGeom prst="rect">
              <a:avLst/>
            </a:prstGeom>
            <a:noFill/>
          </p:spPr>
          <p:txBody>
            <a:bodyPr wrap="square" rtlCol="0">
              <a:spAutoFit/>
            </a:bodyPr>
            <a:lstStyle/>
            <a:p>
              <a:r>
                <a:rPr lang="en-US" altLang="zh-CN" sz="2400" b="1" dirty="0">
                  <a:sym typeface="+mn-ea"/>
                </a:rPr>
                <a:t>03</a:t>
              </a:r>
              <a:r>
                <a:rPr lang="zh-CN" altLang="en-US" sz="2400" b="1" dirty="0">
                  <a:sym typeface="+mn-ea"/>
                </a:rPr>
                <a:t> </a:t>
              </a:r>
              <a:r>
                <a:rPr lang="zh-CN" altLang="en-US" sz="2400" b="1" dirty="0"/>
                <a:t>三维地质模型构建</a:t>
              </a:r>
            </a:p>
          </p:txBody>
        </p:sp>
      </p:grpSp>
      <p:sp>
        <p:nvSpPr>
          <p:cNvPr id="6" name="椭圆 5">
            <a:extLst>
              <a:ext uri="{FF2B5EF4-FFF2-40B4-BE49-F238E27FC236}">
                <a16:creationId xmlns:a16="http://schemas.microsoft.com/office/drawing/2014/main" id="{8C9C2DCB-2858-A9D4-F417-5E1090AFD99F}"/>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B480F192-369B-C90C-C263-54B4B9264D68}"/>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59A166B9-E4BF-2442-1E79-367C004B6303}"/>
              </a:ext>
            </a:extLst>
          </p:cNvPr>
          <p:cNvSpPr txBox="1"/>
          <p:nvPr/>
        </p:nvSpPr>
        <p:spPr>
          <a:xfrm>
            <a:off x="5376254" y="5047601"/>
            <a:ext cx="4651499" cy="461665"/>
          </a:xfrm>
          <a:prstGeom prst="rect">
            <a:avLst/>
          </a:prstGeom>
          <a:noFill/>
        </p:spPr>
        <p:txBody>
          <a:bodyPr wrap="square" rtlCol="0">
            <a:spAutoFit/>
          </a:bodyPr>
          <a:lstStyle/>
          <a:p>
            <a:r>
              <a:rPr lang="en-US" altLang="zh-CN" sz="2400" b="1" dirty="0"/>
              <a:t>06</a:t>
            </a:r>
            <a:r>
              <a:rPr lang="zh-CN" altLang="en-US" sz="2400" b="1" dirty="0"/>
              <a:t> 应用实例</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734B18-D90D-F7F0-8FE7-E389DFD75286}"/>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2948693D-D5FF-7C09-6A5D-90E5253256C2}"/>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27614C1F-E4DE-C599-52DE-276BA51ACEDB}"/>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338DA306-3E0D-148A-0E0F-4CF20E5EA7AE}"/>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三维基础场景构建</a:t>
            </a:r>
            <a:endParaRPr lang="zh-CN" altLang="en-US" sz="2400" b="1" dirty="0">
              <a:solidFill>
                <a:srgbClr val="9D0335"/>
              </a:solidFill>
            </a:endParaRPr>
          </a:p>
        </p:txBody>
      </p:sp>
      <p:sp>
        <p:nvSpPr>
          <p:cNvPr id="13" name="文本框 12">
            <a:extLst>
              <a:ext uri="{FF2B5EF4-FFF2-40B4-BE49-F238E27FC236}">
                <a16:creationId xmlns:a16="http://schemas.microsoft.com/office/drawing/2014/main" id="{E677313C-8570-AEBC-5635-6EBC6EF06590}"/>
              </a:ext>
            </a:extLst>
          </p:cNvPr>
          <p:cNvSpPr txBox="1"/>
          <p:nvPr/>
        </p:nvSpPr>
        <p:spPr>
          <a:xfrm>
            <a:off x="576579" y="979846"/>
            <a:ext cx="1761672" cy="369332"/>
          </a:xfrm>
          <a:prstGeom prst="rect">
            <a:avLst/>
          </a:prstGeom>
          <a:noFill/>
        </p:spPr>
        <p:txBody>
          <a:bodyPr wrap="square">
            <a:spAutoFit/>
          </a:bodyPr>
          <a:lstStyle/>
          <a:p>
            <a:r>
              <a:rPr lang="en-US" altLang="zh-CN" sz="1800" dirty="0">
                <a:effectLst/>
                <a:latin typeface="Times New Roman" panose="02020603050405020304" pitchFamily="18" charset="0"/>
                <a:ea typeface="宋体" panose="02010600030101010101" pitchFamily="2" charset="-122"/>
              </a:rPr>
              <a:t>3.</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光照计算</a:t>
            </a:r>
            <a:r>
              <a:rPr lang="zh-CN" altLang="zh-CN" dirty="0">
                <a:effectLst/>
              </a:rPr>
              <a:t> </a:t>
            </a:r>
            <a:endParaRPr lang="zh-CN" altLang="en-US" dirty="0"/>
          </a:p>
        </p:txBody>
      </p:sp>
      <p:sp>
        <p:nvSpPr>
          <p:cNvPr id="15" name="文本框 14">
            <a:extLst>
              <a:ext uri="{FF2B5EF4-FFF2-40B4-BE49-F238E27FC236}">
                <a16:creationId xmlns:a16="http://schemas.microsoft.com/office/drawing/2014/main" id="{D78E0290-74F6-A1C9-2CCF-C4B679E77215}"/>
              </a:ext>
            </a:extLst>
          </p:cNvPr>
          <p:cNvSpPr txBox="1"/>
          <p:nvPr/>
        </p:nvSpPr>
        <p:spPr>
          <a:xfrm>
            <a:off x="1266792" y="1447709"/>
            <a:ext cx="6100354" cy="369332"/>
          </a:xfrm>
          <a:prstGeom prst="rect">
            <a:avLst/>
          </a:prstGeom>
          <a:noFill/>
        </p:spPr>
        <p:txBody>
          <a:bodyPr wrap="square">
            <a:spAutoFit/>
          </a:bodyPr>
          <a:lstStyle/>
          <a:p>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经典光照模型</a:t>
            </a:r>
            <a:r>
              <a:rPr lang="en-US" altLang="zh-CN" sz="1800" dirty="0">
                <a:effectLst/>
                <a:latin typeface="Times New Roman" panose="02020603050405020304" pitchFamily="18" charset="0"/>
                <a:ea typeface="宋体" panose="02010600030101010101" pitchFamily="2" charset="-122"/>
              </a:rPr>
              <a:t>Phong</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适用于轻量、实时渲染情景</a:t>
            </a:r>
            <a:endParaRPr lang="zh-CN" altLang="en-US" dirty="0"/>
          </a:p>
        </p:txBody>
      </p:sp>
      <mc:AlternateContent xmlns:mc="http://schemas.openxmlformats.org/markup-compatibility/2006">
        <mc:Choice xmlns:a14="http://schemas.microsoft.com/office/drawing/2010/main" Requires="a14">
          <p:sp>
            <p:nvSpPr>
              <p:cNvPr id="19" name="文本框 18">
                <a:extLst>
                  <a:ext uri="{FF2B5EF4-FFF2-40B4-BE49-F238E27FC236}">
                    <a16:creationId xmlns:a16="http://schemas.microsoft.com/office/drawing/2014/main" id="{6E321506-9F0F-1A94-9AB6-59F32CC2E1B0}"/>
                  </a:ext>
                </a:extLst>
              </p:cNvPr>
              <p:cNvSpPr txBox="1"/>
              <p:nvPr/>
            </p:nvSpPr>
            <p:spPr>
              <a:xfrm>
                <a:off x="2769021" y="1883371"/>
                <a:ext cx="6100354" cy="515526"/>
              </a:xfrm>
              <a:prstGeom prst="rect">
                <a:avLst/>
              </a:prstGeom>
              <a:noFill/>
            </p:spPr>
            <p:txBody>
              <a:bodyPr wrap="square">
                <a:spAutoFit/>
              </a:bodyPr>
              <a:lstStyle/>
              <a:p>
                <a:pPr indent="1524000" algn="ctr">
                  <a:lnSpc>
                    <a:spcPct val="125000"/>
                  </a:lnSpc>
                  <a:spcAft>
                    <a:spcPts val="600"/>
                  </a:spcAft>
                </a:pPr>
                <a14:m>
                  <m:oMathPara xmlns:m="http://schemas.openxmlformats.org/officeDocument/2006/math">
                    <m:oMathParaPr>
                      <m:jc m:val="centerGroup"/>
                    </m:oMathParaPr>
                    <m:oMath xmlns:m="http://schemas.openxmlformats.org/officeDocument/2006/math">
                      <m:r>
                        <a:rPr lang="en-US" altLang="zh-CN" sz="1800" i="1" smtClean="0">
                          <a:effectLst/>
                          <a:latin typeface="Cambria Math" panose="02040503050406030204" pitchFamily="18" charset="0"/>
                          <a:ea typeface="宋体" panose="02010600030101010101" pitchFamily="2" charset="-122"/>
                          <a:cs typeface="宋体" panose="02010600030101010101" pitchFamily="2" charset="-122"/>
                        </a:rPr>
                        <m:t>𝐼</m:t>
                      </m:r>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𝐼</m:t>
                          </m:r>
                        </m:e>
                        <m:sub>
                          <m:r>
                            <a:rPr lang="en-US" altLang="zh-CN" sz="1800" i="1">
                              <a:effectLst/>
                              <a:latin typeface="Cambria Math" panose="02040503050406030204" pitchFamily="18" charset="0"/>
                              <a:ea typeface="宋体" panose="02010600030101010101" pitchFamily="2" charset="-122"/>
                              <a:cs typeface="宋体" panose="02010600030101010101" pitchFamily="2" charset="-122"/>
                            </a:rPr>
                            <m:t>𝑎</m:t>
                          </m:r>
                        </m:sub>
                      </m:sSub>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𝐼</m:t>
                          </m:r>
                        </m:e>
                        <m:sub>
                          <m:r>
                            <a:rPr lang="en-US" altLang="zh-CN" sz="1800" i="1">
                              <a:effectLst/>
                              <a:latin typeface="Cambria Math" panose="02040503050406030204" pitchFamily="18" charset="0"/>
                              <a:ea typeface="宋体" panose="02010600030101010101" pitchFamily="2" charset="-122"/>
                              <a:cs typeface="宋体" panose="02010600030101010101" pitchFamily="2" charset="-122"/>
                            </a:rPr>
                            <m:t>𝑑</m:t>
                          </m:r>
                        </m:sub>
                      </m:sSub>
                      <m:d>
                        <m:d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𝑁</m:t>
                          </m:r>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r>
                            <a:rPr lang="en-US" altLang="zh-CN" sz="1800" i="1">
                              <a:effectLst/>
                              <a:latin typeface="Cambria Math" panose="02040503050406030204" pitchFamily="18" charset="0"/>
                              <a:ea typeface="宋体" panose="02010600030101010101" pitchFamily="2" charset="-122"/>
                              <a:cs typeface="宋体" panose="02010600030101010101" pitchFamily="2" charset="-122"/>
                            </a:rPr>
                            <m:t>𝐿</m:t>
                          </m:r>
                        </m:e>
                      </m:d>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𝐼</m:t>
                          </m:r>
                        </m:e>
                        <m:sub>
                          <m:r>
                            <a:rPr lang="en-US" altLang="zh-CN" sz="1800" i="1">
                              <a:effectLst/>
                              <a:latin typeface="Cambria Math" panose="02040503050406030204" pitchFamily="18" charset="0"/>
                              <a:ea typeface="宋体" panose="02010600030101010101" pitchFamily="2" charset="-122"/>
                              <a:cs typeface="宋体" panose="02010600030101010101" pitchFamily="2" charset="-122"/>
                            </a:rPr>
                            <m:t>𝑠</m:t>
                          </m:r>
                        </m:sub>
                      </m:sSub>
                      <m:sSup>
                        <m:sSup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pPr>
                        <m:e>
                          <m:d>
                            <m:d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𝑅</m:t>
                              </m:r>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r>
                                <a:rPr lang="en-US" altLang="zh-CN" sz="1800" i="1">
                                  <a:effectLst/>
                                  <a:latin typeface="Cambria Math" panose="02040503050406030204" pitchFamily="18" charset="0"/>
                                  <a:ea typeface="宋体" panose="02010600030101010101" pitchFamily="2" charset="-122"/>
                                  <a:cs typeface="宋体" panose="02010600030101010101" pitchFamily="2" charset="-122"/>
                                </a:rPr>
                                <m:t>𝑉</m:t>
                              </m:r>
                            </m:e>
                          </m:d>
                        </m:e>
                        <m:sup>
                          <m:r>
                            <a:rPr lang="en-US" altLang="zh-CN" sz="1800" i="1">
                              <a:effectLst/>
                              <a:latin typeface="Cambria Math" panose="02040503050406030204" pitchFamily="18" charset="0"/>
                              <a:ea typeface="宋体" panose="02010600030101010101" pitchFamily="2" charset="-122"/>
                              <a:cs typeface="宋体" panose="02010600030101010101" pitchFamily="2" charset="-122"/>
                            </a:rPr>
                            <m:t>𝑛</m:t>
                          </m:r>
                        </m:sup>
                      </m:sSup>
                    </m:oMath>
                  </m:oMathPara>
                </a14:m>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mc:Choice>
        <mc:Fallback>
          <p:sp>
            <p:nvSpPr>
              <p:cNvPr id="19" name="文本框 18">
                <a:extLst>
                  <a:ext uri="{FF2B5EF4-FFF2-40B4-BE49-F238E27FC236}">
                    <a16:creationId xmlns:a16="http://schemas.microsoft.com/office/drawing/2014/main" id="{6E321506-9F0F-1A94-9AB6-59F32CC2E1B0}"/>
                  </a:ext>
                </a:extLst>
              </p:cNvPr>
              <p:cNvSpPr txBox="1">
                <a:spLocks noRot="1" noChangeAspect="1" noMove="1" noResize="1" noEditPoints="1" noAdjustHandles="1" noChangeArrowheads="1" noChangeShapeType="1" noTextEdit="1"/>
              </p:cNvSpPr>
              <p:nvPr/>
            </p:nvSpPr>
            <p:spPr>
              <a:xfrm>
                <a:off x="2769021" y="1883371"/>
                <a:ext cx="6100354" cy="515526"/>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9" name="文本框 8">
                <a:extLst>
                  <a:ext uri="{FF2B5EF4-FFF2-40B4-BE49-F238E27FC236}">
                    <a16:creationId xmlns:a16="http://schemas.microsoft.com/office/drawing/2014/main" id="{524A2652-3092-B5F5-00FB-3007D9376FE6}"/>
                  </a:ext>
                </a:extLst>
              </p:cNvPr>
              <p:cNvSpPr txBox="1"/>
              <p:nvPr/>
            </p:nvSpPr>
            <p:spPr>
              <a:xfrm>
                <a:off x="419825" y="3169022"/>
                <a:ext cx="6100354" cy="2519216"/>
              </a:xfrm>
              <a:prstGeom prst="rect">
                <a:avLst/>
              </a:prstGeom>
              <a:noFill/>
            </p:spPr>
            <p:txBody>
              <a:bodyPr wrap="square">
                <a:spAutoFit/>
              </a:bodyPr>
              <a:lstStyle/>
              <a:p>
                <a:pPr indent="304800">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例</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模型设定基础颜色</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RGB</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0.8,0.6,0.2</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dirty="0">
                  <a:latin typeface="Times New Roman" panose="02020603050405020304" pitchFamily="18" charset="0"/>
                  <a:ea typeface="宋体" panose="02010600030101010101" pitchFamily="2" charset="-122"/>
                  <a:cs typeface="Times New Roman" panose="02020603050405020304" pitchFamily="18" charset="0"/>
                </a:endParaRPr>
              </a:p>
              <a:p>
                <a:pPr indent="304800">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环境光</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𝑎</m:t>
                        </m:r>
                      </m:sub>
                    </m:sSub>
                  </m:oMath>
                </a14:m>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0.2</a:t>
                </a:r>
                <a:r>
                  <a:rPr lang="zh-CN" altLang="en-US" dirty="0">
                    <a:latin typeface="Times New Roman" panose="02020603050405020304" pitchFamily="18" charset="0"/>
                    <a:ea typeface="宋体" panose="02010600030101010101" pitchFamily="2" charset="-122"/>
                    <a:cs typeface="Times New Roman" panose="02020603050405020304" pitchFamily="18" charset="0"/>
                  </a:rPr>
                  <a:t>；</a:t>
                </a:r>
                <a:endParaRPr lang="en-US" altLang="zh-CN" dirty="0">
                  <a:latin typeface="Times New Roman" panose="02020603050405020304" pitchFamily="18" charset="0"/>
                  <a:ea typeface="宋体" panose="02010600030101010101" pitchFamily="2" charset="-122"/>
                  <a:cs typeface="Times New Roman" panose="02020603050405020304" pitchFamily="18" charset="0"/>
                </a:endParaRPr>
              </a:p>
              <a:p>
                <a:pPr indent="304800">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漫反射</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𝑑</m:t>
                        </m:r>
                      </m:sub>
                    </m:sSub>
                    <m:d>
                      <m:d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𝑁</m:t>
                        </m:r>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𝐿</m:t>
                        </m:r>
                      </m:e>
                    </m:d>
                  </m:oMath>
                </a14:m>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0.7</a:t>
                </a:r>
                <a:r>
                  <a:rPr lang="zh-CN" altLang="en-US" sz="1800" dirty="0">
                    <a:effectLst/>
                    <a:latin typeface="Times New Roman" panose="02020603050405020304" pitchFamily="18" charset="0"/>
                    <a:ea typeface="宋体" panose="02010600030101010101" pitchFamily="2" charset="-122"/>
                    <a:cs typeface="宋体" panose="02010600030101010101" pitchFamily="2" charset="-122"/>
                  </a:rPr>
                  <a:t>；</a:t>
                </a:r>
                <a:endParaRPr lang="en-US" altLang="zh-CN" sz="1800" dirty="0">
                  <a:effectLst/>
                  <a:latin typeface="Times New Roman" panose="02020603050405020304" pitchFamily="18" charset="0"/>
                  <a:ea typeface="宋体" panose="02010600030101010101" pitchFamily="2" charset="-122"/>
                  <a:cs typeface="宋体" panose="02010600030101010101" pitchFamily="2" charset="-122"/>
                </a:endParaRPr>
              </a:p>
              <a:p>
                <a:pPr indent="304800">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镜面反射</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𝑠</m:t>
                        </m:r>
                      </m:sub>
                    </m:sSub>
                    <m:sSup>
                      <m:sSup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pPr>
                      <m:e>
                        <m:d>
                          <m:d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𝑅</m:t>
                            </m:r>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𝑉</m:t>
                            </m:r>
                          </m:e>
                        </m:d>
                      </m:e>
                      <m:sup>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𝑛</m:t>
                        </m:r>
                      </m:sup>
                    </m:sSup>
                  </m:oMath>
                </a14:m>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0.5</a:t>
                </a:r>
                <a:r>
                  <a:rPr lang="zh-CN" altLang="en-US" dirty="0">
                    <a:latin typeface="Times New Roman" panose="02020603050405020304" pitchFamily="18" charset="0"/>
                    <a:ea typeface="宋体" panose="02010600030101010101" pitchFamily="2" charset="-122"/>
                    <a:cs typeface="Times New Roman" panose="02020603050405020304" pitchFamily="18" charset="0"/>
                  </a:rPr>
                  <a:t>；</a:t>
                </a:r>
                <a:endParaRPr lang="en-US" altLang="zh-CN" dirty="0">
                  <a:latin typeface="Times New Roman" panose="02020603050405020304" pitchFamily="18" charset="0"/>
                  <a:ea typeface="宋体" panose="02010600030101010101" pitchFamily="2" charset="-122"/>
                  <a:cs typeface="Times New Roman" panose="02020603050405020304" pitchFamily="18" charset="0"/>
                </a:endParaRPr>
              </a:p>
              <a:p>
                <a:pPr indent="304800">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默认白色光源</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RGB(1.0,1.0,1.0)</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endPar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p:sp>
            <p:nvSpPr>
              <p:cNvPr id="9" name="文本框 8">
                <a:extLst>
                  <a:ext uri="{FF2B5EF4-FFF2-40B4-BE49-F238E27FC236}">
                    <a16:creationId xmlns:a16="http://schemas.microsoft.com/office/drawing/2014/main" id="{524A2652-3092-B5F5-00FB-3007D9376FE6}"/>
                  </a:ext>
                </a:extLst>
              </p:cNvPr>
              <p:cNvSpPr txBox="1">
                <a:spLocks noRot="1" noChangeAspect="1" noMove="1" noResize="1" noEditPoints="1" noAdjustHandles="1" noChangeArrowheads="1" noChangeShapeType="1" noTextEdit="1"/>
              </p:cNvSpPr>
              <p:nvPr/>
            </p:nvSpPr>
            <p:spPr>
              <a:xfrm>
                <a:off x="419825" y="3169022"/>
                <a:ext cx="6100354" cy="2519216"/>
              </a:xfrm>
              <a:prstGeom prst="rect">
                <a:avLst/>
              </a:prstGeom>
              <a:blipFill>
                <a:blip r:embed="rId5"/>
                <a:stretch>
                  <a:fillRect t="-503" b="-3015"/>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文本框 11">
                <a:extLst>
                  <a:ext uri="{FF2B5EF4-FFF2-40B4-BE49-F238E27FC236}">
                    <a16:creationId xmlns:a16="http://schemas.microsoft.com/office/drawing/2014/main" id="{FFB10CFE-E775-5C18-A618-E354CCA345DF}"/>
                  </a:ext>
                </a:extLst>
              </p:cNvPr>
              <p:cNvSpPr txBox="1"/>
              <p:nvPr/>
            </p:nvSpPr>
            <p:spPr>
              <a:xfrm>
                <a:off x="5937069" y="3311370"/>
                <a:ext cx="6100354" cy="2442272"/>
              </a:xfrm>
              <a:prstGeom prst="rect">
                <a:avLst/>
              </a:prstGeom>
              <a:noFill/>
            </p:spPr>
            <p:txBody>
              <a:bodyPr wrap="square">
                <a:spAutoFit/>
              </a:bodyPr>
              <a:lstStyle/>
              <a:p>
                <a:pPr indent="304800">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计算如下：</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indent="304800">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总光强度：</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oMath>
                </a14:m>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=0.2+0.7=0.5=1.4</a:t>
                </a:r>
                <a:b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b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   </a:t>
                </a:r>
                <a:r>
                  <a:rPr lang="zh-CN" altLang="en-US" sz="1800" dirty="0">
                    <a:effectLst/>
                    <a:latin typeface="Times New Roman" panose="02020603050405020304" pitchFamily="18" charset="0"/>
                    <a:ea typeface="宋体" panose="02010600030101010101" pitchFamily="2" charset="-122"/>
                    <a:cs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 R</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1.4</a:t>
                </a:r>
                <a14:m>
                  <m:oMath xmlns:m="http://schemas.openxmlformats.org/officeDocument/2006/math">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oMath>
                </a14:m>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0.8=1.12</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（超过</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1.0</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一般会被截断为</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1.0</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indent="304800">
                  <a:lnSpc>
                    <a:spcPct val="125000"/>
                  </a:lnSpc>
                  <a:spcAft>
                    <a:spcPts val="600"/>
                  </a:spcAft>
                </a:pPr>
                <a:r>
                  <a:rPr lang="zh-CN" altLang="en-US" sz="1800" dirty="0">
                    <a:effectLst/>
                    <a:latin typeface="Times New Roman" panose="02020603050405020304" pitchFamily="18" charset="0"/>
                    <a:ea typeface="宋体" panose="02010600030101010101" pitchFamily="2" charset="-122"/>
                    <a:cs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G</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1.4</a:t>
                </a:r>
                <a14:m>
                  <m:oMath xmlns:m="http://schemas.openxmlformats.org/officeDocument/2006/math">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oMath>
                </a14:m>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0.6=0.84</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indent="304800">
                  <a:lnSpc>
                    <a:spcPct val="125000"/>
                  </a:lnSpc>
                  <a:spcAft>
                    <a:spcPts val="600"/>
                  </a:spcAft>
                </a:pPr>
                <a:r>
                  <a:rPr lang="zh-CN" altLang="en-US" sz="1800" dirty="0">
                    <a:effectLst/>
                    <a:latin typeface="Times New Roman" panose="02020603050405020304" pitchFamily="18" charset="0"/>
                    <a:ea typeface="宋体" panose="02010600030101010101" pitchFamily="2" charset="-122"/>
                    <a:cs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B</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1.4</a:t>
                </a:r>
                <a14:m>
                  <m:oMath xmlns:m="http://schemas.openxmlformats.org/officeDocument/2006/math">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oMath>
                </a14:m>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0.2=0.28</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indent="304800">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最终像素颜色为</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RGB</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1.0</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0.84</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0.28</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mc:Choice>
        <mc:Fallback>
          <p:sp>
            <p:nvSpPr>
              <p:cNvPr id="12" name="文本框 11">
                <a:extLst>
                  <a:ext uri="{FF2B5EF4-FFF2-40B4-BE49-F238E27FC236}">
                    <a16:creationId xmlns:a16="http://schemas.microsoft.com/office/drawing/2014/main" id="{FFB10CFE-E775-5C18-A618-E354CCA345DF}"/>
                  </a:ext>
                </a:extLst>
              </p:cNvPr>
              <p:cNvSpPr txBox="1">
                <a:spLocks noRot="1" noChangeAspect="1" noMove="1" noResize="1" noEditPoints="1" noAdjustHandles="1" noChangeArrowheads="1" noChangeShapeType="1" noTextEdit="1"/>
              </p:cNvSpPr>
              <p:nvPr/>
            </p:nvSpPr>
            <p:spPr>
              <a:xfrm>
                <a:off x="5937069" y="3311370"/>
                <a:ext cx="6100354" cy="2442272"/>
              </a:xfrm>
              <a:prstGeom prst="rect">
                <a:avLst/>
              </a:prstGeom>
              <a:blipFill>
                <a:blip r:embed="rId6"/>
                <a:stretch>
                  <a:fillRect t="-515" b="-2577"/>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文本框 15">
                <a:extLst>
                  <a:ext uri="{FF2B5EF4-FFF2-40B4-BE49-F238E27FC236}">
                    <a16:creationId xmlns:a16="http://schemas.microsoft.com/office/drawing/2014/main" id="{E3D1A8C1-46C8-9413-EBC4-ECBA7174D6C6}"/>
                  </a:ext>
                </a:extLst>
              </p:cNvPr>
              <p:cNvSpPr txBox="1"/>
              <p:nvPr/>
            </p:nvSpPr>
            <p:spPr>
              <a:xfrm>
                <a:off x="576579" y="2467498"/>
                <a:ext cx="11460844" cy="369332"/>
              </a:xfrm>
              <a:prstGeom prst="rect">
                <a:avLst/>
              </a:prstGeom>
              <a:noFill/>
            </p:spPr>
            <p:txBody>
              <a:bodyPr wrap="square">
                <a:spAutoFit/>
              </a:bodyPr>
              <a:lstStyle/>
              <a:p>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式中：</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𝑎</m:t>
                        </m:r>
                      </m:sub>
                    </m:sSub>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为环境光；</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𝑑</m:t>
                        </m:r>
                      </m:sub>
                    </m:sSub>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为漫反射；</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𝐼</m:t>
                        </m:r>
                      </m:e>
                      <m: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𝑠</m:t>
                        </m:r>
                      </m:sub>
                    </m:sSub>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为镜面反射；</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𝑁</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𝐿</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𝑉</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𝑅</m:t>
                    </m:r>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分别为法向量、光源方向、视线方向、反射方向。</a:t>
                </a:r>
                <a:endParaRPr lang="zh-CN" altLang="en-US" dirty="0"/>
              </a:p>
            </p:txBody>
          </p:sp>
        </mc:Choice>
        <mc:Fallback>
          <p:sp>
            <p:nvSpPr>
              <p:cNvPr id="16" name="文本框 15">
                <a:extLst>
                  <a:ext uri="{FF2B5EF4-FFF2-40B4-BE49-F238E27FC236}">
                    <a16:creationId xmlns:a16="http://schemas.microsoft.com/office/drawing/2014/main" id="{E3D1A8C1-46C8-9413-EBC4-ECBA7174D6C6}"/>
                  </a:ext>
                </a:extLst>
              </p:cNvPr>
              <p:cNvSpPr txBox="1">
                <a:spLocks noRot="1" noChangeAspect="1" noMove="1" noResize="1" noEditPoints="1" noAdjustHandles="1" noChangeArrowheads="1" noChangeShapeType="1" noTextEdit="1"/>
              </p:cNvSpPr>
              <p:nvPr/>
            </p:nvSpPr>
            <p:spPr>
              <a:xfrm>
                <a:off x="576579" y="2467498"/>
                <a:ext cx="11460844" cy="369332"/>
              </a:xfrm>
              <a:prstGeom prst="rect">
                <a:avLst/>
              </a:prstGeom>
              <a:blipFill>
                <a:blip r:embed="rId7"/>
                <a:stretch>
                  <a:fillRect l="-442" t="-13333" b="-1666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1603270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6F69FB-AF8D-F745-9F84-C61D00774407}"/>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1DB961BA-B8FC-B389-50C2-7DC0599964EB}"/>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A4B46E88-2135-35F2-9620-E67A404C7634}"/>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0DBCB72F-857A-1BEC-852D-66F03D011C39}"/>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模型纹理映射方法</a:t>
            </a:r>
            <a:endParaRPr lang="zh-CN" altLang="en-US" sz="2400" b="1" dirty="0">
              <a:solidFill>
                <a:srgbClr val="9D0335"/>
              </a:solidFill>
            </a:endParaRPr>
          </a:p>
        </p:txBody>
      </p:sp>
      <p:sp>
        <p:nvSpPr>
          <p:cNvPr id="8" name="文本框 7">
            <a:extLst>
              <a:ext uri="{FF2B5EF4-FFF2-40B4-BE49-F238E27FC236}">
                <a16:creationId xmlns:a16="http://schemas.microsoft.com/office/drawing/2014/main" id="{830BB46A-EDDF-CEF6-6ECB-945707815DCC}"/>
              </a:ext>
            </a:extLst>
          </p:cNvPr>
          <p:cNvSpPr txBox="1"/>
          <p:nvPr/>
        </p:nvSpPr>
        <p:spPr>
          <a:xfrm>
            <a:off x="576579" y="1158605"/>
            <a:ext cx="9285877" cy="369332"/>
          </a:xfrm>
          <a:prstGeom prst="rect">
            <a:avLst/>
          </a:prstGeom>
          <a:noFill/>
        </p:spPr>
        <p:txBody>
          <a:bodyPr wrap="square">
            <a:spAutoFit/>
          </a:bodyPr>
          <a:lstStyle/>
          <a:p>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1.</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模型表面法向量计算与方向判断	 </a:t>
            </a:r>
            <a:endParaRPr lang="zh-CN" altLang="en-US" dirty="0"/>
          </a:p>
        </p:txBody>
      </p:sp>
      <p:pic>
        <p:nvPicPr>
          <p:cNvPr id="10" name="图片 9">
            <a:extLst>
              <a:ext uri="{FF2B5EF4-FFF2-40B4-BE49-F238E27FC236}">
                <a16:creationId xmlns:a16="http://schemas.microsoft.com/office/drawing/2014/main" id="{51558FF0-69A8-5544-8506-36945A54C0E3}"/>
              </a:ext>
            </a:extLst>
          </p:cNvPr>
          <p:cNvPicPr>
            <a:picLocks noChangeAspect="1"/>
          </p:cNvPicPr>
          <p:nvPr/>
        </p:nvPicPr>
        <p:blipFill>
          <a:blip r:embed="rId4"/>
          <a:stretch>
            <a:fillRect/>
          </a:stretch>
        </p:blipFill>
        <p:spPr>
          <a:xfrm>
            <a:off x="742995" y="3049883"/>
            <a:ext cx="4605655" cy="2943225"/>
          </a:xfrm>
          <a:prstGeom prst="rect">
            <a:avLst/>
          </a:prstGeom>
        </p:spPr>
      </p:pic>
      <p:pic>
        <p:nvPicPr>
          <p:cNvPr id="11" name="图片 10">
            <a:extLst>
              <a:ext uri="{FF2B5EF4-FFF2-40B4-BE49-F238E27FC236}">
                <a16:creationId xmlns:a16="http://schemas.microsoft.com/office/drawing/2014/main" id="{A36007DE-B670-8023-04D0-00C126F1061F}"/>
              </a:ext>
            </a:extLst>
          </p:cNvPr>
          <p:cNvPicPr>
            <a:picLocks noChangeAspect="1"/>
          </p:cNvPicPr>
          <p:nvPr/>
        </p:nvPicPr>
        <p:blipFill>
          <a:blip r:embed="rId5"/>
          <a:stretch>
            <a:fillRect/>
          </a:stretch>
        </p:blipFill>
        <p:spPr>
          <a:xfrm>
            <a:off x="6548424" y="3335315"/>
            <a:ext cx="2487930" cy="2372360"/>
          </a:xfrm>
          <a:prstGeom prst="rect">
            <a:avLst/>
          </a:prstGeom>
        </p:spPr>
      </p:pic>
      <p:sp>
        <p:nvSpPr>
          <p:cNvPr id="13" name="文本框 12">
            <a:extLst>
              <a:ext uri="{FF2B5EF4-FFF2-40B4-BE49-F238E27FC236}">
                <a16:creationId xmlns:a16="http://schemas.microsoft.com/office/drawing/2014/main" id="{E263266C-6721-02AA-157A-80DC068DEC9C}"/>
              </a:ext>
            </a:extLst>
          </p:cNvPr>
          <p:cNvSpPr txBox="1"/>
          <p:nvPr/>
        </p:nvSpPr>
        <p:spPr>
          <a:xfrm>
            <a:off x="-4354" y="6259580"/>
            <a:ext cx="6100354" cy="403252"/>
          </a:xfrm>
          <a:prstGeom prst="rect">
            <a:avLst/>
          </a:prstGeom>
          <a:noFill/>
        </p:spPr>
        <p:txBody>
          <a:bodyPr wrap="square">
            <a:spAutoFit/>
          </a:bodyPr>
          <a:lstStyle/>
          <a:p>
            <a:pPr algn="ctr">
              <a:lnSpc>
                <a:spcPct val="125000"/>
              </a:lnSpc>
            </a:pPr>
            <a:r>
              <a:rPr lang="en-US" altLang="zh-CN" sz="1800" dirty="0">
                <a:solidFill>
                  <a:srgbClr val="000000"/>
                </a:solidFill>
                <a:effectLst/>
                <a:latin typeface="Times New Roman" panose="02020603050405020304" pitchFamily="18" charset="0"/>
                <a:ea typeface="宋体" panose="02010600030101010101" pitchFamily="2" charset="-122"/>
                <a:cs typeface="宋体" panose="02010600030101010101" pitchFamily="2" charset="-122"/>
              </a:rPr>
              <a:t>(a)</a:t>
            </a: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模型表面法向量示意图</a:t>
            </a:r>
            <a:endParaRPr lang="zh-CN" altLang="zh-CN" sz="24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15" name="文本框 14">
            <a:extLst>
              <a:ext uri="{FF2B5EF4-FFF2-40B4-BE49-F238E27FC236}">
                <a16:creationId xmlns:a16="http://schemas.microsoft.com/office/drawing/2014/main" id="{436974DC-04E0-EA49-DAE0-3077FA6D1EF3}"/>
              </a:ext>
            </a:extLst>
          </p:cNvPr>
          <p:cNvSpPr txBox="1"/>
          <p:nvPr/>
        </p:nvSpPr>
        <p:spPr>
          <a:xfrm>
            <a:off x="6645825" y="6336987"/>
            <a:ext cx="6100354"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zh-CN" altLang="zh-CN" sz="1800" kern="0" dirty="0">
                <a:effectLst/>
                <a:latin typeface="Times New Roman" panose="02020603050405020304" pitchFamily="18" charset="0"/>
                <a:ea typeface="宋体" panose="02010600030101010101" pitchFamily="2" charset="-122"/>
                <a:cs typeface="宋体" panose="02010600030101010101" pitchFamily="2" charset="-122"/>
              </a:rPr>
              <a:t>理论模型法向量分量示意图</a:t>
            </a:r>
            <a:r>
              <a:rPr lang="zh-CN" altLang="zh-CN" dirty="0">
                <a:effectLst/>
              </a:rPr>
              <a:t> </a:t>
            </a:r>
            <a:endParaRPr lang="zh-CN" altLang="en-US" dirty="0"/>
          </a:p>
        </p:txBody>
      </p:sp>
      <mc:AlternateContent xmlns:mc="http://schemas.openxmlformats.org/markup-compatibility/2006">
        <mc:Choice xmlns:a14="http://schemas.microsoft.com/office/drawing/2010/main" Requires="a14">
          <p:sp>
            <p:nvSpPr>
              <p:cNvPr id="17" name="文本框 16">
                <a:extLst>
                  <a:ext uri="{FF2B5EF4-FFF2-40B4-BE49-F238E27FC236}">
                    <a16:creationId xmlns:a16="http://schemas.microsoft.com/office/drawing/2014/main" id="{9F1DCF86-F2C2-E21C-010F-EE9F8B007EDE}"/>
                  </a:ext>
                </a:extLst>
              </p:cNvPr>
              <p:cNvSpPr txBox="1"/>
              <p:nvPr/>
            </p:nvSpPr>
            <p:spPr>
              <a:xfrm>
                <a:off x="881611" y="1521947"/>
                <a:ext cx="10567393" cy="1249637"/>
              </a:xfrm>
              <a:prstGeom prst="rect">
                <a:avLst/>
              </a:prstGeom>
              <a:noFill/>
            </p:spPr>
            <p:txBody>
              <a:bodyPr wrap="square">
                <a:spAutoFit/>
              </a:bodyPr>
              <a:lstStyle/>
              <a:p>
                <a:pPr indent="304800">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假设顶点分别为</a:t>
                </a:r>
                <a:r>
                  <a:rPr lang="zh-CN" altLang="zh-CN" sz="1800" dirty="0">
                    <a:effectLst/>
                    <a:latin typeface="宋体" panose="02010600030101010101" pitchFamily="2" charset="-122"/>
                    <a:ea typeface="Times New Roman" panose="02020603050405020304" pitchFamily="18" charset="0"/>
                    <a:cs typeface="宋体" panose="02010600030101010101" pitchFamily="2" charset="-122"/>
                  </a:rPr>
                  <a:t> </a:t>
                </a:r>
                <a:r>
                  <a:rPr lang="en-US" altLang="zh-CN" sz="1800" dirty="0">
                    <a:effectLst/>
                    <a:latin typeface="宋体" panose="02010600030101010101" pitchFamily="2" charset="-122"/>
                    <a:ea typeface="Times New Roman" panose="02020603050405020304" pitchFamily="18" charset="0"/>
                    <a:cs typeface="宋体" panose="02010600030101010101" pitchFamily="2" charset="-122"/>
                  </a:rPr>
                  <a:t>:</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𝑃</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d>
                      <m:d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𝑧</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e>
                    </m:d>
                  </m:oMath>
                </a14:m>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 </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𝑃</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d>
                      <m:d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𝑧</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e>
                    </m:d>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和</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𝑃</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d>
                      <m:d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𝑧</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e>
                    </m:d>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，模型表面法向量可以通过公式</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3.7</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计算：</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indent="304800" algn="ctr">
                  <a:lnSpc>
                    <a:spcPct val="125000"/>
                  </a:lnSpc>
                  <a:spcAft>
                    <a:spcPts val="600"/>
                  </a:spcAft>
                </a:pPr>
                <a14:m>
                  <m:oMath xmlns:m="http://schemas.openxmlformats.org/officeDocument/2006/math">
                    <m:r>
                      <a:rPr lang="en-US" altLang="zh-CN" sz="1800" i="1">
                        <a:effectLst/>
                        <a:latin typeface="Cambria Math" panose="02040503050406030204" pitchFamily="18" charset="0"/>
                        <a:ea typeface="宋体" panose="02010600030101010101" pitchFamily="2" charset="-122"/>
                        <a:cs typeface="宋体" panose="02010600030101010101" pitchFamily="2" charset="-122"/>
                      </a:rPr>
                      <m:t>𝑁</m:t>
                    </m:r>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d>
                      <m:d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𝑃</m:t>
                            </m:r>
                          </m:e>
                          <m:sub>
                            <m:r>
                              <a:rPr lang="en-US" altLang="zh-CN" sz="1800">
                                <a:effectLst/>
                                <a:latin typeface="Cambria Math" panose="02040503050406030204" pitchFamily="18" charset="0"/>
                                <a:ea typeface="宋体" panose="02010600030101010101" pitchFamily="2" charset="-122"/>
                                <a:cs typeface="宋体" panose="02010600030101010101" pitchFamily="2" charset="-122"/>
                              </a:rPr>
                              <m:t>2</m:t>
                            </m:r>
                          </m:sub>
                        </m:sSub>
                        <m:r>
                          <a:rPr lang="en-US" altLang="zh-CN" sz="1800" i="1">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𝑃</m:t>
                            </m:r>
                          </m:e>
                          <m:sub>
                            <m:r>
                              <a:rPr lang="en-US" altLang="zh-CN" sz="1800">
                                <a:effectLst/>
                                <a:latin typeface="Cambria Math" panose="02040503050406030204" pitchFamily="18" charset="0"/>
                                <a:ea typeface="宋体" panose="02010600030101010101" pitchFamily="2" charset="-122"/>
                                <a:cs typeface="宋体" panose="02010600030101010101" pitchFamily="2" charset="-122"/>
                              </a:rPr>
                              <m:t>1</m:t>
                            </m:r>
                          </m:sub>
                        </m:sSub>
                      </m:e>
                    </m:d>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d>
                      <m:d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𝑃</m:t>
                            </m:r>
                          </m:e>
                          <m:sub>
                            <m:r>
                              <a:rPr lang="en-US" altLang="zh-CN" sz="1800">
                                <a:effectLst/>
                                <a:latin typeface="Cambria Math" panose="02040503050406030204" pitchFamily="18" charset="0"/>
                                <a:ea typeface="宋体" panose="02010600030101010101" pitchFamily="2" charset="-122"/>
                                <a:cs typeface="宋体" panose="02010600030101010101" pitchFamily="2" charset="-122"/>
                              </a:rPr>
                              <m:t>3</m:t>
                            </m:r>
                          </m:sub>
                        </m:sSub>
                        <m:r>
                          <a:rPr lang="en-US" altLang="zh-CN" sz="1800" i="1">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𝑃</m:t>
                            </m:r>
                          </m:e>
                          <m:sub>
                            <m:r>
                              <a:rPr lang="en-US" altLang="zh-CN" sz="1800">
                                <a:effectLst/>
                                <a:latin typeface="Cambria Math" panose="02040503050406030204" pitchFamily="18" charset="0"/>
                                <a:ea typeface="宋体" panose="02010600030101010101" pitchFamily="2" charset="-122"/>
                                <a:cs typeface="宋体" panose="02010600030101010101" pitchFamily="2" charset="-122"/>
                              </a:rPr>
                              <m:t>1</m:t>
                            </m:r>
                          </m:sub>
                        </m:sSub>
                      </m:e>
                    </m:d>
                  </m:oMath>
                </a14:m>
                <a:r>
                  <a:rPr lang="en-US" altLang="zh-CN" sz="1800" dirty="0">
                    <a:effectLst/>
                    <a:latin typeface="宋体" panose="02010600030101010101" pitchFamily="2" charset="-122"/>
                    <a:ea typeface="宋体" panose="02010600030101010101" pitchFamily="2" charset="-122"/>
                    <a:cs typeface="宋体" panose="02010600030101010101" pitchFamily="2" charset="-122"/>
                  </a:rPr>
                  <a:t>              </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a:lnSpc>
                    <a:spcPct val="125000"/>
                  </a:lnSpc>
                  <a:spcAft>
                    <a:spcPts val="600"/>
                  </a:spcAft>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式中：</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𝑃</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𝑃</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𝑧</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2</m:t>
                            </m:r>
                          </m:sub>
                        </m:s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𝑧</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e>
                    </m:d>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𝑃</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𝑃</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d>
                      <m:d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𝑧</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3</m:t>
                            </m:r>
                          </m:sub>
                        </m:sSub>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sz="18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1800" i="1">
                                <a:effectLst/>
                                <a:latin typeface="Cambria Math" panose="02040503050406030204" pitchFamily="18" charset="0"/>
                                <a:ea typeface="宋体" panose="02010600030101010101" pitchFamily="2" charset="-122"/>
                                <a:cs typeface="Times New Roman" panose="02020603050405020304" pitchFamily="18" charset="0"/>
                              </a:rPr>
                              <m:t>𝑧</m:t>
                            </m:r>
                          </m:e>
                          <m:sub>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1</m:t>
                            </m:r>
                          </m:sub>
                        </m:sSub>
                      </m:e>
                    </m:d>
                  </m:oMath>
                </a14:m>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sz="1800">
                        <a:effectLst/>
                        <a:latin typeface="Cambria Math" panose="02040503050406030204" pitchFamily="18" charset="0"/>
                        <a:ea typeface="宋体" panose="02010600030101010101" pitchFamily="2" charset="-122"/>
                        <a:cs typeface="Times New Roman" panose="02020603050405020304" pitchFamily="18" charset="0"/>
                      </a:rPr>
                      <m:t>×</m:t>
                    </m:r>
                  </m:oMath>
                </a14:m>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 </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表示向量叉积。</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mc:Choice>
        <mc:Fallback>
          <p:sp>
            <p:nvSpPr>
              <p:cNvPr id="17" name="文本框 16">
                <a:extLst>
                  <a:ext uri="{FF2B5EF4-FFF2-40B4-BE49-F238E27FC236}">
                    <a16:creationId xmlns:a16="http://schemas.microsoft.com/office/drawing/2014/main" id="{9F1DCF86-F2C2-E21C-010F-EE9F8B007EDE}"/>
                  </a:ext>
                </a:extLst>
              </p:cNvPr>
              <p:cNvSpPr txBox="1">
                <a:spLocks noRot="1" noChangeAspect="1" noMove="1" noResize="1" noEditPoints="1" noAdjustHandles="1" noChangeArrowheads="1" noChangeShapeType="1" noTextEdit="1"/>
              </p:cNvSpPr>
              <p:nvPr/>
            </p:nvSpPr>
            <p:spPr>
              <a:xfrm>
                <a:off x="881611" y="1521947"/>
                <a:ext cx="10567393" cy="1249637"/>
              </a:xfrm>
              <a:prstGeom prst="rect">
                <a:avLst/>
              </a:prstGeom>
              <a:blipFill>
                <a:blip r:embed="rId6"/>
                <a:stretch>
                  <a:fillRect l="-480" t="-2020" r="-480" b="-505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815098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8AF17-9729-8E15-4E49-53ECE5553893}"/>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8FAA5FE4-92C7-EDFC-727C-CD693A549F79}"/>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2BDEA6CB-034E-4DEB-DA95-761B2803E466}"/>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7DB66311-1183-BC9E-093D-F464087EDB88}"/>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模型纹理映射方法</a:t>
            </a:r>
            <a:endParaRPr lang="zh-CN" altLang="en-US" sz="2400" b="1" dirty="0">
              <a:solidFill>
                <a:srgbClr val="9D0335"/>
              </a:solidFill>
            </a:endParaRPr>
          </a:p>
        </p:txBody>
      </p:sp>
      <p:sp>
        <p:nvSpPr>
          <p:cNvPr id="8" name="文本框 7">
            <a:extLst>
              <a:ext uri="{FF2B5EF4-FFF2-40B4-BE49-F238E27FC236}">
                <a16:creationId xmlns:a16="http://schemas.microsoft.com/office/drawing/2014/main" id="{F73F0430-ED83-1DF2-93B2-89AB61352362}"/>
              </a:ext>
            </a:extLst>
          </p:cNvPr>
          <p:cNvSpPr txBox="1"/>
          <p:nvPr/>
        </p:nvSpPr>
        <p:spPr>
          <a:xfrm>
            <a:off x="576579" y="1158605"/>
            <a:ext cx="9285877" cy="369332"/>
          </a:xfrm>
          <a:prstGeom prst="rect">
            <a:avLst/>
          </a:prstGeom>
          <a:noFill/>
        </p:spPr>
        <p:txBody>
          <a:bodyPr wrap="square">
            <a:spAutoFit/>
          </a:bodyPr>
          <a:lstStyle/>
          <a:p>
            <a:r>
              <a:rPr lang="en-US" altLang="zh-CN" dirty="0">
                <a:latin typeface="Times New Roman" panose="02020603050405020304" pitchFamily="18" charset="0"/>
                <a:ea typeface="宋体" panose="02010600030101010101" pitchFamily="2" charset="-122"/>
                <a:cs typeface="Times New Roman" panose="02020603050405020304" pitchFamily="18" charset="0"/>
              </a:rPr>
              <a:t>2</a:t>
            </a: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dirty="0">
                <a:latin typeface="Times New Roman" panose="02020603050405020304" pitchFamily="18" charset="0"/>
                <a:ea typeface="宋体" panose="02010600030101010101" pitchFamily="2" charset="-122"/>
                <a:cs typeface="Times New Roman" panose="02020603050405020304" pitchFamily="18" charset="0"/>
              </a:rPr>
              <a:t>模型包围盒计算</a:t>
            </a:r>
            <a:endParaRPr lang="zh-CN" altLang="en-US" dirty="0"/>
          </a:p>
        </p:txBody>
      </p:sp>
      <p:pic>
        <p:nvPicPr>
          <p:cNvPr id="3" name="图片 2">
            <a:extLst>
              <a:ext uri="{FF2B5EF4-FFF2-40B4-BE49-F238E27FC236}">
                <a16:creationId xmlns:a16="http://schemas.microsoft.com/office/drawing/2014/main" id="{D8184D93-8292-A791-0BEF-F905A849A043}"/>
              </a:ext>
            </a:extLst>
          </p:cNvPr>
          <p:cNvPicPr>
            <a:picLocks noChangeAspect="1"/>
          </p:cNvPicPr>
          <p:nvPr/>
        </p:nvPicPr>
        <p:blipFill>
          <a:blip r:embed="rId4"/>
          <a:stretch>
            <a:fillRect/>
          </a:stretch>
        </p:blipFill>
        <p:spPr>
          <a:xfrm>
            <a:off x="941357" y="2961942"/>
            <a:ext cx="2825115" cy="2138680"/>
          </a:xfrm>
          <a:prstGeom prst="rect">
            <a:avLst/>
          </a:prstGeom>
        </p:spPr>
      </p:pic>
      <p:sp>
        <p:nvSpPr>
          <p:cNvPr id="7" name="文本框 6">
            <a:extLst>
              <a:ext uri="{FF2B5EF4-FFF2-40B4-BE49-F238E27FC236}">
                <a16:creationId xmlns:a16="http://schemas.microsoft.com/office/drawing/2014/main" id="{4689D63B-D5CB-DA92-8B0B-B26C05C470A0}"/>
              </a:ext>
            </a:extLst>
          </p:cNvPr>
          <p:cNvSpPr txBox="1"/>
          <p:nvPr/>
        </p:nvSpPr>
        <p:spPr>
          <a:xfrm>
            <a:off x="1042867" y="5376297"/>
            <a:ext cx="1752584" cy="369332"/>
          </a:xfrm>
          <a:prstGeom prst="rect">
            <a:avLst/>
          </a:prstGeom>
          <a:noFill/>
        </p:spPr>
        <p:txBody>
          <a:bodyPr wrap="square">
            <a:spAutoFit/>
          </a:bodyPr>
          <a:lstStyle/>
          <a:p>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最小包围盒子</a:t>
            </a:r>
            <a:r>
              <a:rPr lang="zh-CN" altLang="zh-CN" dirty="0">
                <a:effectLst/>
              </a:rPr>
              <a:t> </a:t>
            </a:r>
            <a:endParaRPr lang="zh-CN" altLang="en-US" dirty="0"/>
          </a:p>
        </p:txBody>
      </p:sp>
      <mc:AlternateContent xmlns:mc="http://schemas.openxmlformats.org/markup-compatibility/2006">
        <mc:Choice xmlns:a14="http://schemas.microsoft.com/office/drawing/2010/main" Requires="a14">
          <p:sp>
            <p:nvSpPr>
              <p:cNvPr id="10" name="文本框 9">
                <a:extLst>
                  <a:ext uri="{FF2B5EF4-FFF2-40B4-BE49-F238E27FC236}">
                    <a16:creationId xmlns:a16="http://schemas.microsoft.com/office/drawing/2014/main" id="{878B2B62-6542-0031-8048-2430E841086C}"/>
                  </a:ext>
                </a:extLst>
              </p:cNvPr>
              <p:cNvSpPr txBox="1"/>
              <p:nvPr/>
            </p:nvSpPr>
            <p:spPr>
              <a:xfrm>
                <a:off x="716295" y="1696316"/>
                <a:ext cx="9285876" cy="805285"/>
              </a:xfrm>
              <a:prstGeom prst="rect">
                <a:avLst/>
              </a:prstGeom>
              <a:noFill/>
            </p:spPr>
            <p:txBody>
              <a:bodyPr wrap="square">
                <a:spAutoFit/>
              </a:bodyPr>
              <a:lstStyle/>
              <a:p>
                <a:pPr indent="304800" algn="just">
                  <a:lnSpc>
                    <a:spcPct val="125000"/>
                  </a:lnSpc>
                  <a:spcBef>
                    <a:spcPts val="600"/>
                  </a:spcBef>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包围盒范围由从数据集中分别查找</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x</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y</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z</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三个坐标的最大值和最小值进行定义</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图</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3.5)</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indent="304800" algn="r">
                  <a:lnSpc>
                    <a:spcPct val="125000"/>
                  </a:lnSpc>
                  <a:spcAft>
                    <a:spcPts val="600"/>
                  </a:spcAft>
                </a:pPr>
                <a14:m>
                  <m:oMath xmlns:m="http://schemas.openxmlformats.org/officeDocument/2006/math">
                    <m:r>
                      <m:rPr>
                        <m:nor/>
                      </m:rPr>
                      <a:rPr lang="en-US" altLang="zh-CN" sz="1800">
                        <a:effectLst/>
                        <a:latin typeface="Cambria Math" panose="02040503050406030204" pitchFamily="18" charset="0"/>
                        <a:ea typeface="宋体" panose="02010600030101010101" pitchFamily="2" charset="-122"/>
                        <a:cs typeface="宋体" panose="02010600030101010101" pitchFamily="2" charset="-122"/>
                      </a:rPr>
                      <m:t>Bounding</m:t>
                    </m:r>
                    <m:r>
                      <m:rPr>
                        <m:nor/>
                      </m:rPr>
                      <a:rPr lang="en-US" altLang="zh-CN" sz="1800">
                        <a:effectLst/>
                        <a:latin typeface="Cambria Math" panose="02040503050406030204" pitchFamily="18" charset="0"/>
                        <a:ea typeface="宋体" panose="02010600030101010101" pitchFamily="2" charset="-122"/>
                        <a:cs typeface="宋体" panose="02010600030101010101" pitchFamily="2" charset="-122"/>
                      </a:rPr>
                      <m:t> </m:t>
                    </m:r>
                    <m:r>
                      <m:rPr>
                        <m:nor/>
                      </m:rPr>
                      <a:rPr lang="en-US" altLang="zh-CN" sz="1800">
                        <a:effectLst/>
                        <a:latin typeface="Cambria Math" panose="02040503050406030204" pitchFamily="18" charset="0"/>
                        <a:ea typeface="宋体" panose="02010600030101010101" pitchFamily="2" charset="-122"/>
                        <a:cs typeface="宋体" panose="02010600030101010101" pitchFamily="2" charset="-122"/>
                      </a:rPr>
                      <m:t>Box</m:t>
                    </m:r>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d>
                      <m:dPr>
                        <m:begChr m:val="{"/>
                        <m:endChr m:val="}"/>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d>
                          <m:d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𝑥</m:t>
                                </m:r>
                              </m:e>
                              <m:sub>
                                <m:r>
                                  <m:rPr>
                                    <m:nor/>
                                  </m:rPr>
                                  <a:rPr lang="en-US" altLang="zh-CN" sz="1800">
                                    <a:effectLst/>
                                    <a:latin typeface="Cambria Math" panose="02040503050406030204" pitchFamily="18" charset="0"/>
                                    <a:ea typeface="宋体" panose="02010600030101010101" pitchFamily="2" charset="-122"/>
                                    <a:cs typeface="宋体" panose="02010600030101010101" pitchFamily="2" charset="-122"/>
                                  </a:rPr>
                                  <m:t>min</m:t>
                                </m:r>
                              </m:sub>
                            </m:sSub>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𝑦</m:t>
                                </m:r>
                              </m:e>
                              <m:sub>
                                <m:r>
                                  <m:rPr>
                                    <m:nor/>
                                  </m:rPr>
                                  <a:rPr lang="en-US" altLang="zh-CN" sz="1800">
                                    <a:effectLst/>
                                    <a:latin typeface="Cambria Math" panose="02040503050406030204" pitchFamily="18" charset="0"/>
                                    <a:ea typeface="宋体" panose="02010600030101010101" pitchFamily="2" charset="-122"/>
                                    <a:cs typeface="宋体" panose="02010600030101010101" pitchFamily="2" charset="-122"/>
                                  </a:rPr>
                                  <m:t>min</m:t>
                                </m:r>
                              </m:sub>
                            </m:sSub>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𝑧</m:t>
                                </m:r>
                              </m:e>
                              <m:sub>
                                <m:r>
                                  <m:rPr>
                                    <m:nor/>
                                  </m:rPr>
                                  <a:rPr lang="en-US" altLang="zh-CN" sz="1800">
                                    <a:effectLst/>
                                    <a:latin typeface="Cambria Math" panose="02040503050406030204" pitchFamily="18" charset="0"/>
                                    <a:ea typeface="宋体" panose="02010600030101010101" pitchFamily="2" charset="-122"/>
                                    <a:cs typeface="宋体" panose="02010600030101010101" pitchFamily="2" charset="-122"/>
                                  </a:rPr>
                                  <m:t>min</m:t>
                                </m:r>
                              </m:sub>
                            </m:sSub>
                          </m:e>
                        </m:d>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d>
                          <m:d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dPr>
                          <m:e>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𝑥</m:t>
                                </m:r>
                              </m:e>
                              <m:sub>
                                <m:r>
                                  <m:rPr>
                                    <m:nor/>
                                  </m:rPr>
                                  <a:rPr lang="en-US" altLang="zh-CN" sz="1800">
                                    <a:effectLst/>
                                    <a:latin typeface="Cambria Math" panose="02040503050406030204" pitchFamily="18" charset="0"/>
                                    <a:ea typeface="宋体" panose="02010600030101010101" pitchFamily="2" charset="-122"/>
                                    <a:cs typeface="宋体" panose="02010600030101010101" pitchFamily="2" charset="-122"/>
                                  </a:rPr>
                                  <m:t>max</m:t>
                                </m:r>
                              </m:sub>
                            </m:sSub>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𝑦</m:t>
                                </m:r>
                              </m:e>
                              <m:sub>
                                <m:r>
                                  <m:rPr>
                                    <m:nor/>
                                  </m:rPr>
                                  <a:rPr lang="en-US" altLang="zh-CN" sz="1800">
                                    <a:effectLst/>
                                    <a:latin typeface="Cambria Math" panose="02040503050406030204" pitchFamily="18" charset="0"/>
                                    <a:ea typeface="宋体" panose="02010600030101010101" pitchFamily="2" charset="-122"/>
                                    <a:cs typeface="宋体" panose="02010600030101010101" pitchFamily="2" charset="-122"/>
                                  </a:rPr>
                                  <m:t>max</m:t>
                                </m:r>
                              </m:sub>
                            </m:sSub>
                            <m:r>
                              <a:rPr lang="en-US" altLang="zh-CN" sz="1800">
                                <a:effectLst/>
                                <a:latin typeface="Cambria Math" panose="02040503050406030204" pitchFamily="18" charset="0"/>
                                <a:ea typeface="宋体" panose="02010600030101010101" pitchFamily="2" charset="-122"/>
                                <a:cs typeface="宋体" panose="02010600030101010101" pitchFamily="2" charset="-122"/>
                              </a:rPr>
                              <m:t>,</m:t>
                            </m:r>
                            <m:sSub>
                              <m:sSubPr>
                                <m:ctrlPr>
                                  <a:rPr lang="zh-CN" altLang="zh-CN" sz="1800" i="1">
                                    <a:effectLst/>
                                    <a:latin typeface="Cambria Math" panose="02040503050406030204" pitchFamily="18" charset="0"/>
                                    <a:ea typeface="Cambria Math" panose="02040503050406030204" pitchFamily="18" charset="0"/>
                                    <a:cs typeface="宋体" panose="02010600030101010101" pitchFamily="2" charset="-122"/>
                                  </a:rPr>
                                </m:ctrlPr>
                              </m:sSubPr>
                              <m:e>
                                <m:r>
                                  <a:rPr lang="en-US" altLang="zh-CN" sz="1800" i="1">
                                    <a:effectLst/>
                                    <a:latin typeface="Cambria Math" panose="02040503050406030204" pitchFamily="18" charset="0"/>
                                    <a:ea typeface="宋体" panose="02010600030101010101" pitchFamily="2" charset="-122"/>
                                    <a:cs typeface="宋体" panose="02010600030101010101" pitchFamily="2" charset="-122"/>
                                  </a:rPr>
                                  <m:t>𝑧</m:t>
                                </m:r>
                              </m:e>
                              <m:sub>
                                <m:r>
                                  <m:rPr>
                                    <m:nor/>
                                  </m:rPr>
                                  <a:rPr lang="en-US" altLang="zh-CN" sz="1800">
                                    <a:effectLst/>
                                    <a:latin typeface="Cambria Math" panose="02040503050406030204" pitchFamily="18" charset="0"/>
                                    <a:ea typeface="宋体" panose="02010600030101010101" pitchFamily="2" charset="-122"/>
                                    <a:cs typeface="宋体" panose="02010600030101010101" pitchFamily="2" charset="-122"/>
                                  </a:rPr>
                                  <m:t>max</m:t>
                                </m:r>
                              </m:sub>
                            </m:sSub>
                          </m:e>
                        </m:d>
                      </m:e>
                    </m:d>
                  </m:oMath>
                </a14:m>
                <a:r>
                  <a:rPr lang="en-US" altLang="zh-CN" sz="1800" dirty="0">
                    <a:effectLst/>
                    <a:latin typeface="Cambria Math" panose="02040503050406030204" pitchFamily="18" charset="0"/>
                    <a:ea typeface="宋体" panose="02010600030101010101" pitchFamily="2" charset="-122"/>
                    <a:cs typeface="宋体" panose="02010600030101010101" pitchFamily="2" charset="-122"/>
                  </a:rPr>
                  <a:t>     </a:t>
                </a:r>
                <a:r>
                  <a:rPr lang="zh-CN" altLang="zh-CN" sz="1800" dirty="0">
                    <a:effectLst/>
                    <a:latin typeface="Cambria Math" panose="02040503050406030204" pitchFamily="18" charset="0"/>
                    <a:ea typeface="宋体" panose="02010600030101010101" pitchFamily="2" charset="-122"/>
                    <a:cs typeface="宋体" panose="02010600030101010101" pitchFamily="2" charset="-122"/>
                  </a:rPr>
                  <a:t>（</a:t>
                </a:r>
                <a:r>
                  <a:rPr lang="en-US" altLang="zh-CN" sz="1800" dirty="0">
                    <a:effectLst/>
                    <a:latin typeface="Cambria Math" panose="02040503050406030204" pitchFamily="18" charset="0"/>
                    <a:ea typeface="宋体" panose="02010600030101010101" pitchFamily="2" charset="-122"/>
                    <a:cs typeface="宋体" panose="02010600030101010101" pitchFamily="2" charset="-122"/>
                  </a:rPr>
                  <a:t>3.9</a:t>
                </a:r>
                <a:r>
                  <a:rPr lang="zh-CN" altLang="zh-CN" sz="1800" dirty="0">
                    <a:effectLst/>
                    <a:latin typeface="Cambria Math" panose="02040503050406030204" pitchFamily="18" charset="0"/>
                    <a:ea typeface="宋体" panose="02010600030101010101" pitchFamily="2" charset="-122"/>
                    <a:cs typeface="宋体" panose="02010600030101010101" pitchFamily="2" charset="-122"/>
                  </a:rPr>
                  <a:t>）</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mc:Choice>
        <mc:Fallback>
          <p:sp>
            <p:nvSpPr>
              <p:cNvPr id="10" name="文本框 9">
                <a:extLst>
                  <a:ext uri="{FF2B5EF4-FFF2-40B4-BE49-F238E27FC236}">
                    <a16:creationId xmlns:a16="http://schemas.microsoft.com/office/drawing/2014/main" id="{878B2B62-6542-0031-8048-2430E841086C}"/>
                  </a:ext>
                </a:extLst>
              </p:cNvPr>
              <p:cNvSpPr txBox="1">
                <a:spLocks noRot="1" noChangeAspect="1" noMove="1" noResize="1" noEditPoints="1" noAdjustHandles="1" noChangeArrowheads="1" noChangeShapeType="1" noTextEdit="1"/>
              </p:cNvSpPr>
              <p:nvPr/>
            </p:nvSpPr>
            <p:spPr>
              <a:xfrm>
                <a:off x="716295" y="1696316"/>
                <a:ext cx="9285876" cy="805285"/>
              </a:xfrm>
              <a:prstGeom prst="rect">
                <a:avLst/>
              </a:prstGeom>
              <a:blipFill>
                <a:blip r:embed="rId5"/>
                <a:stretch>
                  <a:fillRect t="-1563" r="-546" b="-10938"/>
                </a:stretch>
              </a:blipFill>
            </p:spPr>
            <p:txBody>
              <a:bodyPr/>
              <a:lstStyle/>
              <a:p>
                <a:r>
                  <a:rPr lang="zh-CN" altLang="en-US">
                    <a:noFill/>
                  </a:rPr>
                  <a:t> </a:t>
                </a:r>
              </a:p>
            </p:txBody>
          </p:sp>
        </mc:Fallback>
      </mc:AlternateContent>
      <p:pic>
        <p:nvPicPr>
          <p:cNvPr id="11" name="图片 10">
            <a:extLst>
              <a:ext uri="{FF2B5EF4-FFF2-40B4-BE49-F238E27FC236}">
                <a16:creationId xmlns:a16="http://schemas.microsoft.com/office/drawing/2014/main" id="{CC4C2F37-7A90-2111-1660-48BC5479AA51}"/>
              </a:ext>
            </a:extLst>
          </p:cNvPr>
          <p:cNvPicPr>
            <a:picLocks noChangeAspect="1"/>
          </p:cNvPicPr>
          <p:nvPr/>
        </p:nvPicPr>
        <p:blipFill rotWithShape="1">
          <a:blip r:embed="rId6"/>
          <a:srcRect b="5127"/>
          <a:stretch/>
        </p:blipFill>
        <p:spPr bwMode="auto">
          <a:xfrm>
            <a:off x="4243538" y="3084599"/>
            <a:ext cx="2231390" cy="2077085"/>
          </a:xfrm>
          <a:prstGeom prst="rect">
            <a:avLst/>
          </a:prstGeom>
          <a:ln>
            <a:noFill/>
          </a:ln>
          <a:extLst>
            <a:ext uri="{53640926-AAD7-44D8-BBD7-CCE9431645EC}">
              <a14:shadowObscured xmlns:a14="http://schemas.microsoft.com/office/drawing/2010/main"/>
            </a:ext>
          </a:extLst>
        </p:spPr>
      </p:pic>
      <p:pic>
        <p:nvPicPr>
          <p:cNvPr id="12" name="图片 11">
            <a:extLst>
              <a:ext uri="{FF2B5EF4-FFF2-40B4-BE49-F238E27FC236}">
                <a16:creationId xmlns:a16="http://schemas.microsoft.com/office/drawing/2014/main" id="{9B7FE3D2-4AFA-DDA0-88FA-B45E64327CCC}"/>
              </a:ext>
            </a:extLst>
          </p:cNvPr>
          <p:cNvPicPr>
            <a:picLocks noChangeAspect="1"/>
          </p:cNvPicPr>
          <p:nvPr/>
        </p:nvPicPr>
        <p:blipFill>
          <a:blip r:embed="rId7"/>
          <a:stretch>
            <a:fillRect/>
          </a:stretch>
        </p:blipFill>
        <p:spPr>
          <a:xfrm>
            <a:off x="7143221" y="3145661"/>
            <a:ext cx="2405547" cy="2016023"/>
          </a:xfrm>
          <a:prstGeom prst="rect">
            <a:avLst/>
          </a:prstGeom>
        </p:spPr>
      </p:pic>
      <p:sp>
        <p:nvSpPr>
          <p:cNvPr id="14" name="文本框 13">
            <a:extLst>
              <a:ext uri="{FF2B5EF4-FFF2-40B4-BE49-F238E27FC236}">
                <a16:creationId xmlns:a16="http://schemas.microsoft.com/office/drawing/2014/main" id="{01E1F102-6E57-E522-3B7A-31E233CDAF22}"/>
              </a:ext>
            </a:extLst>
          </p:cNvPr>
          <p:cNvSpPr txBox="1"/>
          <p:nvPr/>
        </p:nvSpPr>
        <p:spPr>
          <a:xfrm>
            <a:off x="4103784" y="5327755"/>
            <a:ext cx="2231466" cy="371640"/>
          </a:xfrm>
          <a:prstGeom prst="rect">
            <a:avLst/>
          </a:prstGeom>
          <a:noFill/>
        </p:spPr>
        <p:txBody>
          <a:bodyPr wrap="square">
            <a:spAutoFit/>
          </a:bodyPr>
          <a:lstStyle/>
          <a:p>
            <a:pPr algn="ctr" fontAlgn="b">
              <a:lnSpc>
                <a:spcPct val="125000"/>
              </a:lnSpc>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投影面映射</a:t>
            </a:r>
            <a:endParaRPr lang="zh-CN" altLang="zh-CN" sz="2400" dirty="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16" name="文本框 15">
            <a:extLst>
              <a:ext uri="{FF2B5EF4-FFF2-40B4-BE49-F238E27FC236}">
                <a16:creationId xmlns:a16="http://schemas.microsoft.com/office/drawing/2014/main" id="{4FDA7F62-BBA2-62CC-04C8-109C46891C88}"/>
              </a:ext>
            </a:extLst>
          </p:cNvPr>
          <p:cNvSpPr txBox="1"/>
          <p:nvPr/>
        </p:nvSpPr>
        <p:spPr>
          <a:xfrm>
            <a:off x="7643583" y="5235762"/>
            <a:ext cx="1822268" cy="378502"/>
          </a:xfrm>
          <a:prstGeom prst="rect">
            <a:avLst/>
          </a:prstGeom>
          <a:noFill/>
        </p:spPr>
        <p:txBody>
          <a:bodyPr wrap="square">
            <a:spAutoFit/>
          </a:bodyPr>
          <a:lstStyle/>
          <a:p>
            <a:pPr algn="ctr" fontAlgn="b">
              <a:lnSpc>
                <a:spcPct val="125000"/>
              </a:lnSpc>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三角面</a:t>
            </a: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UV</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映射</a:t>
            </a:r>
            <a:endParaRPr lang="zh-CN" altLang="zh-CN" sz="2400" dirty="0">
              <a:effectLst/>
              <a:latin typeface="宋体" panose="02010600030101010101" pitchFamily="2" charset="-122"/>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0697818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EA420-6A8B-646E-B220-688328D4AF7C}"/>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8457D30F-D5B4-3F6C-2891-39F9F1A536D2}"/>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F5CE38B5-BC44-E4CE-2AB3-8902BCD6D827}"/>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FD5A2ADC-81AC-843A-455B-47B571A8A0E7}"/>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9B01365A-D336-73CE-C3B9-725C68150822}"/>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D18650E-7468-159C-324E-9C1A1302FAB2}"/>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921D491A-4B37-803F-03C4-55A033921901}"/>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8EDDE217-7885-2F34-2AAB-3244FBEBEFD7}"/>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9433D769-772E-AFE5-15FC-101D50FF427F}"/>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8BD05D9E-DA86-EFD8-CC0E-3E783218766F}"/>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4F31C5F5-BA73-1DAB-FF19-A10EEDB141F9}"/>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0E2C7869-7E32-BB58-0AC7-11E084B2D425}"/>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1FEE5B80-5274-AEEC-9CAF-9D895B66F2FF}"/>
              </a:ext>
            </a:extLst>
          </p:cNvPr>
          <p:cNvGrpSpPr/>
          <p:nvPr/>
        </p:nvGrpSpPr>
        <p:grpSpPr>
          <a:xfrm>
            <a:off x="5376243" y="714996"/>
            <a:ext cx="4651510" cy="3969385"/>
            <a:chOff x="11290" y="2411"/>
            <a:chExt cx="7097" cy="6251"/>
          </a:xfrm>
        </p:grpSpPr>
        <p:sp>
          <p:nvSpPr>
            <p:cNvPr id="28" name="文本框 27">
              <a:extLst>
                <a:ext uri="{FF2B5EF4-FFF2-40B4-BE49-F238E27FC236}">
                  <a16:creationId xmlns:a16="http://schemas.microsoft.com/office/drawing/2014/main" id="{5AABF9F7-2250-DE40-45F0-10BCD5B4D0D4}"/>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dirty="0">
                  <a:sym typeface="+mn-ea"/>
                </a:rPr>
                <a:t>研究背景及国内外研究现状</a:t>
              </a:r>
              <a:endParaRPr lang="zh-CN" altLang="en-US" sz="2400" b="1" dirty="0"/>
            </a:p>
          </p:txBody>
        </p:sp>
        <p:sp>
          <p:nvSpPr>
            <p:cNvPr id="30" name="文本框 29">
              <a:extLst>
                <a:ext uri="{FF2B5EF4-FFF2-40B4-BE49-F238E27FC236}">
                  <a16:creationId xmlns:a16="http://schemas.microsoft.com/office/drawing/2014/main" id="{43EE3563-223D-C32C-A034-78C4810D6FCE}"/>
                </a:ext>
              </a:extLst>
            </p:cNvPr>
            <p:cNvSpPr txBox="1"/>
            <p:nvPr/>
          </p:nvSpPr>
          <p:spPr>
            <a:xfrm>
              <a:off x="11290" y="6568"/>
              <a:ext cx="5595" cy="725"/>
            </a:xfrm>
            <a:prstGeom prst="rect">
              <a:avLst/>
            </a:prstGeom>
            <a:noFill/>
          </p:spPr>
          <p:txBody>
            <a:bodyPr wrap="square" rtlCol="0">
              <a:spAutoFit/>
            </a:bodyPr>
            <a:lstStyle/>
            <a:p>
              <a:r>
                <a:rPr lang="en-US" altLang="zh-CN" sz="2400" b="1" dirty="0">
                  <a:sym typeface="+mn-ea"/>
                </a:rPr>
                <a:t>04</a:t>
              </a:r>
              <a:r>
                <a:rPr lang="zh-CN" altLang="en-US" sz="2400" b="1" dirty="0">
                  <a:sym typeface="+mn-ea"/>
                </a:rPr>
                <a:t> </a:t>
              </a:r>
              <a:r>
                <a:rPr lang="zh-CN" altLang="en-US" sz="2400" b="1" dirty="0"/>
                <a:t>三维地质模型可视化</a:t>
              </a:r>
            </a:p>
          </p:txBody>
        </p:sp>
        <p:sp>
          <p:nvSpPr>
            <p:cNvPr id="31" name="文本框 30">
              <a:extLst>
                <a:ext uri="{FF2B5EF4-FFF2-40B4-BE49-F238E27FC236}">
                  <a16:creationId xmlns:a16="http://schemas.microsoft.com/office/drawing/2014/main" id="{3CF90C9B-40C2-2B8F-44C5-187713524719}"/>
                </a:ext>
              </a:extLst>
            </p:cNvPr>
            <p:cNvSpPr txBox="1"/>
            <p:nvPr/>
          </p:nvSpPr>
          <p:spPr>
            <a:xfrm>
              <a:off x="11290" y="7935"/>
              <a:ext cx="6020" cy="727"/>
            </a:xfrm>
            <a:prstGeom prst="rect">
              <a:avLst/>
            </a:prstGeom>
            <a:noFill/>
          </p:spPr>
          <p:txBody>
            <a:bodyPr wrap="square" rtlCol="0">
              <a:spAutoFit/>
            </a:bodyPr>
            <a:lstStyle/>
            <a:p>
              <a:r>
                <a:rPr lang="en-US" altLang="zh-CN" sz="2400" b="1" dirty="0">
                  <a:solidFill>
                    <a:srgbClr val="9B0000"/>
                  </a:solidFill>
                </a:rPr>
                <a:t>05</a:t>
              </a:r>
              <a:r>
                <a:rPr lang="zh-CN" altLang="en-US" sz="2400" b="1" dirty="0">
                  <a:solidFill>
                    <a:srgbClr val="9B0000"/>
                  </a:solidFill>
                </a:rPr>
                <a:t> 性能测试及优</a:t>
              </a:r>
              <a:r>
                <a:rPr lang="zh-CN" altLang="en-US" sz="2400" b="1" dirty="0">
                  <a:solidFill>
                    <a:srgbClr val="9B0000"/>
                  </a:solidFill>
                  <a:sym typeface="+mn-ea"/>
                </a:rPr>
                <a:t>化</a:t>
              </a:r>
              <a:endParaRPr lang="zh-CN" altLang="en-US" sz="2400" b="1" dirty="0"/>
            </a:p>
          </p:txBody>
        </p:sp>
        <p:sp>
          <p:nvSpPr>
            <p:cNvPr id="2" name="文本框 1">
              <a:extLst>
                <a:ext uri="{FF2B5EF4-FFF2-40B4-BE49-F238E27FC236}">
                  <a16:creationId xmlns:a16="http://schemas.microsoft.com/office/drawing/2014/main" id="{811CC584-4F9F-41F5-E2C3-EA8563418A02}"/>
                </a:ext>
              </a:extLst>
            </p:cNvPr>
            <p:cNvSpPr txBox="1"/>
            <p:nvPr/>
          </p:nvSpPr>
          <p:spPr>
            <a:xfrm>
              <a:off x="11290" y="3908"/>
              <a:ext cx="7097" cy="727"/>
            </a:xfrm>
            <a:prstGeom prst="rect">
              <a:avLst/>
            </a:prstGeom>
            <a:noFill/>
          </p:spPr>
          <p:txBody>
            <a:bodyPr wrap="square" rtlCol="0">
              <a:spAutoFit/>
            </a:bodyPr>
            <a:lstStyle/>
            <a:p>
              <a:r>
                <a:rPr lang="en-US" altLang="zh-CN" sz="2400" b="1" dirty="0">
                  <a:sym typeface="+mn-ea"/>
                </a:rPr>
                <a:t>02</a:t>
              </a:r>
              <a:r>
                <a:rPr lang="zh-CN" altLang="en-US" sz="2400" b="1" dirty="0">
                  <a:sym typeface="+mn-ea"/>
                </a:rPr>
                <a:t> 研究内容及技术路线</a:t>
              </a:r>
              <a:endParaRPr lang="zh-CN" altLang="en-US" sz="2400" b="1" dirty="0"/>
            </a:p>
          </p:txBody>
        </p:sp>
        <p:sp>
          <p:nvSpPr>
            <p:cNvPr id="8" name="文本框 7">
              <a:extLst>
                <a:ext uri="{FF2B5EF4-FFF2-40B4-BE49-F238E27FC236}">
                  <a16:creationId xmlns:a16="http://schemas.microsoft.com/office/drawing/2014/main" id="{EA2680FD-C1B1-88AD-0C03-C689B76677F5}"/>
                </a:ext>
              </a:extLst>
            </p:cNvPr>
            <p:cNvSpPr txBox="1"/>
            <p:nvPr/>
          </p:nvSpPr>
          <p:spPr>
            <a:xfrm>
              <a:off x="11290" y="5269"/>
              <a:ext cx="7097" cy="725"/>
            </a:xfrm>
            <a:prstGeom prst="rect">
              <a:avLst/>
            </a:prstGeom>
            <a:noFill/>
          </p:spPr>
          <p:txBody>
            <a:bodyPr wrap="square" rtlCol="0">
              <a:spAutoFit/>
            </a:bodyPr>
            <a:lstStyle/>
            <a:p>
              <a:r>
                <a:rPr lang="en-US" altLang="zh-CN" sz="2400" b="1" dirty="0">
                  <a:sym typeface="+mn-ea"/>
                </a:rPr>
                <a:t>03</a:t>
              </a:r>
              <a:r>
                <a:rPr lang="zh-CN" altLang="en-US" sz="2400" b="1" dirty="0">
                  <a:sym typeface="+mn-ea"/>
                </a:rPr>
                <a:t> </a:t>
              </a:r>
              <a:r>
                <a:rPr lang="zh-CN" altLang="en-US" sz="2400" b="1" dirty="0"/>
                <a:t>三维地质模型构建</a:t>
              </a:r>
            </a:p>
          </p:txBody>
        </p:sp>
      </p:grpSp>
      <p:sp>
        <p:nvSpPr>
          <p:cNvPr id="6" name="椭圆 5">
            <a:extLst>
              <a:ext uri="{FF2B5EF4-FFF2-40B4-BE49-F238E27FC236}">
                <a16:creationId xmlns:a16="http://schemas.microsoft.com/office/drawing/2014/main" id="{60E5C1A3-3C6C-B2F8-4CD5-50B61084E986}"/>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485565D4-4E7C-06B3-A974-A1C529D13DE8}"/>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52AD3A1C-7889-4D9F-1E09-17E699D39407}"/>
              </a:ext>
            </a:extLst>
          </p:cNvPr>
          <p:cNvSpPr txBox="1"/>
          <p:nvPr/>
        </p:nvSpPr>
        <p:spPr>
          <a:xfrm>
            <a:off x="5376254" y="5047601"/>
            <a:ext cx="4651499" cy="461665"/>
          </a:xfrm>
          <a:prstGeom prst="rect">
            <a:avLst/>
          </a:prstGeom>
          <a:noFill/>
        </p:spPr>
        <p:txBody>
          <a:bodyPr wrap="square" rtlCol="0">
            <a:spAutoFit/>
          </a:bodyPr>
          <a:lstStyle/>
          <a:p>
            <a:r>
              <a:rPr lang="en-US" altLang="zh-CN" sz="2400" b="1" dirty="0"/>
              <a:t>06</a:t>
            </a:r>
            <a:r>
              <a:rPr lang="zh-CN" altLang="en-US" sz="2400" b="1" dirty="0"/>
              <a:t> 应用实例</a:t>
            </a:r>
          </a:p>
        </p:txBody>
      </p:sp>
    </p:spTree>
    <p:extLst>
      <p:ext uri="{BB962C8B-B14F-4D97-AF65-F5344CB8AC3E}">
        <p14:creationId xmlns:p14="http://schemas.microsoft.com/office/powerpoint/2010/main" val="22221774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E0008-543E-8CD1-C91A-A7FE3AE891ED}"/>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9819308E-E1D8-0B17-FDD2-CB9120E635D7}"/>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0A790729-589A-E790-5AF9-8A2E4449D274}"/>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61ED2184-FC5A-4698-2015-12A22378ED49}"/>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D0335"/>
                </a:solidFill>
              </a:rPr>
              <a:t>模型结合观测</a:t>
            </a:r>
          </a:p>
        </p:txBody>
      </p:sp>
      <p:pic>
        <p:nvPicPr>
          <p:cNvPr id="9" name="图片 8">
            <a:extLst>
              <a:ext uri="{FF2B5EF4-FFF2-40B4-BE49-F238E27FC236}">
                <a16:creationId xmlns:a16="http://schemas.microsoft.com/office/drawing/2014/main" id="{5F2A85B4-F688-5CE9-D9EC-7DAFBDEF4BE3}"/>
              </a:ext>
            </a:extLst>
          </p:cNvPr>
          <p:cNvPicPr>
            <a:picLocks noChangeAspect="1"/>
          </p:cNvPicPr>
          <p:nvPr/>
        </p:nvPicPr>
        <p:blipFill>
          <a:blip r:embed="rId4"/>
          <a:stretch>
            <a:fillRect/>
          </a:stretch>
        </p:blipFill>
        <p:spPr>
          <a:xfrm>
            <a:off x="1099363" y="1805940"/>
            <a:ext cx="3983990" cy="3246120"/>
          </a:xfrm>
          <a:prstGeom prst="rect">
            <a:avLst/>
          </a:prstGeom>
        </p:spPr>
      </p:pic>
      <p:sp>
        <p:nvSpPr>
          <p:cNvPr id="17" name="文本框 16">
            <a:extLst>
              <a:ext uri="{FF2B5EF4-FFF2-40B4-BE49-F238E27FC236}">
                <a16:creationId xmlns:a16="http://schemas.microsoft.com/office/drawing/2014/main" id="{4D9245F5-8AB2-F122-95EF-7976F270216E}"/>
              </a:ext>
            </a:extLst>
          </p:cNvPr>
          <p:cNvSpPr txBox="1"/>
          <p:nvPr/>
        </p:nvSpPr>
        <p:spPr>
          <a:xfrm>
            <a:off x="7154955" y="5128322"/>
            <a:ext cx="2962181"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）断层及煤层结合观察</a:t>
            </a:r>
            <a:endParaRPr lang="zh-CN" altLang="en-US" dirty="0"/>
          </a:p>
        </p:txBody>
      </p:sp>
      <p:sp>
        <p:nvSpPr>
          <p:cNvPr id="18" name="文本框 17">
            <a:extLst>
              <a:ext uri="{FF2B5EF4-FFF2-40B4-BE49-F238E27FC236}">
                <a16:creationId xmlns:a16="http://schemas.microsoft.com/office/drawing/2014/main" id="{677EB75A-C5AB-D9B4-0737-6A0ADF098D91}"/>
              </a:ext>
            </a:extLst>
          </p:cNvPr>
          <p:cNvSpPr txBox="1"/>
          <p:nvPr/>
        </p:nvSpPr>
        <p:spPr>
          <a:xfrm>
            <a:off x="576580" y="5118525"/>
            <a:ext cx="4758010"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dirty="0">
                <a:latin typeface="Times New Roman" panose="02020603050405020304" pitchFamily="18" charset="0"/>
                <a:ea typeface="宋体" panose="02010600030101010101" pitchFamily="2" charset="-122"/>
                <a:cs typeface="宋体" panose="02010600030101010101" pitchFamily="2" charset="-122"/>
              </a:rPr>
              <a:t>a</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）以某煤层为例单个</a:t>
            </a:r>
            <a:r>
              <a:rPr lang="zh-CN" altLang="en-US" kern="0" dirty="0">
                <a:latin typeface="Times New Roman" panose="02020603050405020304" pitchFamily="18" charset="0"/>
                <a:ea typeface="宋体" panose="02010600030101010101" pitchFamily="2" charset="-122"/>
                <a:cs typeface="宋体" panose="02010600030101010101" pitchFamily="2" charset="-122"/>
              </a:rPr>
              <a:t>地层显示及纹理细节</a:t>
            </a:r>
            <a:r>
              <a:rPr lang="zh-CN" altLang="zh-CN" dirty="0">
                <a:effectLst/>
              </a:rPr>
              <a:t> </a:t>
            </a:r>
            <a:endParaRPr lang="zh-CN" altLang="en-US" dirty="0"/>
          </a:p>
        </p:txBody>
      </p:sp>
      <p:pic>
        <p:nvPicPr>
          <p:cNvPr id="3" name="图片 2">
            <a:extLst>
              <a:ext uri="{FF2B5EF4-FFF2-40B4-BE49-F238E27FC236}">
                <a16:creationId xmlns:a16="http://schemas.microsoft.com/office/drawing/2014/main" id="{4E8E65B3-1D22-7E00-1D99-B521D76D9A34}"/>
              </a:ext>
            </a:extLst>
          </p:cNvPr>
          <p:cNvPicPr>
            <a:picLocks noChangeAspect="1"/>
          </p:cNvPicPr>
          <p:nvPr/>
        </p:nvPicPr>
        <p:blipFill>
          <a:blip r:embed="rId5"/>
          <a:stretch>
            <a:fillRect/>
          </a:stretch>
        </p:blipFill>
        <p:spPr>
          <a:xfrm>
            <a:off x="6390740" y="1886907"/>
            <a:ext cx="4490612" cy="2671453"/>
          </a:xfrm>
          <a:prstGeom prst="rect">
            <a:avLst/>
          </a:prstGeom>
        </p:spPr>
      </p:pic>
    </p:spTree>
    <p:extLst>
      <p:ext uri="{BB962C8B-B14F-4D97-AF65-F5344CB8AC3E}">
        <p14:creationId xmlns:p14="http://schemas.microsoft.com/office/powerpoint/2010/main" val="8321373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499050-04B3-DB7C-9EE5-39E97DBA7895}"/>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C14562F1-BAF6-CEF8-9FAD-22ED9BA69FFE}"/>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3AC74FCB-1357-D602-ADCF-03DF12D3EC8C}"/>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26997E6D-DA7D-4E98-B5D8-904E717064C8}"/>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88A818E5-FF53-6CFC-7D7A-3446BACF21C5}"/>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D75840D7-7869-BC1A-C824-769A7F0D4586}"/>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BAF0B3D8-D81F-5FB3-ADDE-F0A02A9D98D2}"/>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E424352C-66F3-E94D-C471-5DD394419AF1}"/>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208A69A6-0171-4440-6CBF-52AD6F4839C2}"/>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17CE3F61-526A-F7A8-2531-B4CE7343480C}"/>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68345546-8317-7F68-7352-60ACAC382FBB}"/>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9513F26B-1E71-80B1-F582-0DA53FCAA4B0}"/>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3B555414-2729-4824-B9A4-6DBB9F0486F2}"/>
              </a:ext>
            </a:extLst>
          </p:cNvPr>
          <p:cNvGrpSpPr/>
          <p:nvPr/>
        </p:nvGrpSpPr>
        <p:grpSpPr>
          <a:xfrm>
            <a:off x="5376243" y="714996"/>
            <a:ext cx="4651510" cy="3969385"/>
            <a:chOff x="11290" y="2411"/>
            <a:chExt cx="7097" cy="6251"/>
          </a:xfrm>
        </p:grpSpPr>
        <p:sp>
          <p:nvSpPr>
            <p:cNvPr id="28" name="文本框 27">
              <a:extLst>
                <a:ext uri="{FF2B5EF4-FFF2-40B4-BE49-F238E27FC236}">
                  <a16:creationId xmlns:a16="http://schemas.microsoft.com/office/drawing/2014/main" id="{0776CBB6-97F0-99E9-967C-084645831B7D}"/>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dirty="0">
                  <a:sym typeface="+mn-ea"/>
                </a:rPr>
                <a:t>研究背景及国内外研究现状</a:t>
              </a:r>
              <a:endParaRPr lang="zh-CN" altLang="en-US" sz="2400" b="1" dirty="0"/>
            </a:p>
          </p:txBody>
        </p:sp>
        <p:sp>
          <p:nvSpPr>
            <p:cNvPr id="30" name="文本框 29">
              <a:extLst>
                <a:ext uri="{FF2B5EF4-FFF2-40B4-BE49-F238E27FC236}">
                  <a16:creationId xmlns:a16="http://schemas.microsoft.com/office/drawing/2014/main" id="{0C9EE650-F1A8-3FFE-C3F0-139C72BE3123}"/>
                </a:ext>
              </a:extLst>
            </p:cNvPr>
            <p:cNvSpPr txBox="1"/>
            <p:nvPr/>
          </p:nvSpPr>
          <p:spPr>
            <a:xfrm>
              <a:off x="11290" y="6568"/>
              <a:ext cx="5595" cy="725"/>
            </a:xfrm>
            <a:prstGeom prst="rect">
              <a:avLst/>
            </a:prstGeom>
            <a:noFill/>
          </p:spPr>
          <p:txBody>
            <a:bodyPr wrap="square" rtlCol="0">
              <a:spAutoFit/>
            </a:bodyPr>
            <a:lstStyle/>
            <a:p>
              <a:r>
                <a:rPr lang="en-US" altLang="zh-CN" sz="2400" b="1" dirty="0">
                  <a:sym typeface="+mn-ea"/>
                </a:rPr>
                <a:t>04</a:t>
              </a:r>
              <a:r>
                <a:rPr lang="zh-CN" altLang="en-US" sz="2400" b="1" dirty="0">
                  <a:sym typeface="+mn-ea"/>
                </a:rPr>
                <a:t> </a:t>
              </a:r>
              <a:r>
                <a:rPr lang="zh-CN" altLang="en-US" sz="2400" b="1" dirty="0"/>
                <a:t>三维地质模型可视化</a:t>
              </a:r>
            </a:p>
          </p:txBody>
        </p:sp>
        <p:sp>
          <p:nvSpPr>
            <p:cNvPr id="31" name="文本框 30">
              <a:extLst>
                <a:ext uri="{FF2B5EF4-FFF2-40B4-BE49-F238E27FC236}">
                  <a16:creationId xmlns:a16="http://schemas.microsoft.com/office/drawing/2014/main" id="{4B6BBBAB-7D55-178F-0996-B5A7ABEE1210}"/>
                </a:ext>
              </a:extLst>
            </p:cNvPr>
            <p:cNvSpPr txBox="1"/>
            <p:nvPr/>
          </p:nvSpPr>
          <p:spPr>
            <a:xfrm>
              <a:off x="11290" y="7935"/>
              <a:ext cx="6020" cy="727"/>
            </a:xfrm>
            <a:prstGeom prst="rect">
              <a:avLst/>
            </a:prstGeom>
            <a:noFill/>
          </p:spPr>
          <p:txBody>
            <a:bodyPr wrap="square" rtlCol="0">
              <a:spAutoFit/>
            </a:bodyPr>
            <a:lstStyle/>
            <a:p>
              <a:r>
                <a:rPr lang="en-US" altLang="zh-CN" sz="2400" b="1" dirty="0"/>
                <a:t>05</a:t>
              </a:r>
              <a:r>
                <a:rPr lang="zh-CN" altLang="en-US" sz="2400" b="1" dirty="0"/>
                <a:t> 性能测试及优化</a:t>
              </a:r>
            </a:p>
          </p:txBody>
        </p:sp>
        <p:sp>
          <p:nvSpPr>
            <p:cNvPr id="2" name="文本框 1">
              <a:extLst>
                <a:ext uri="{FF2B5EF4-FFF2-40B4-BE49-F238E27FC236}">
                  <a16:creationId xmlns:a16="http://schemas.microsoft.com/office/drawing/2014/main" id="{11C6AAF7-DA53-26C6-E76E-3C4E426B9ACF}"/>
                </a:ext>
              </a:extLst>
            </p:cNvPr>
            <p:cNvSpPr txBox="1"/>
            <p:nvPr/>
          </p:nvSpPr>
          <p:spPr>
            <a:xfrm>
              <a:off x="11290" y="3908"/>
              <a:ext cx="7097" cy="727"/>
            </a:xfrm>
            <a:prstGeom prst="rect">
              <a:avLst/>
            </a:prstGeom>
            <a:noFill/>
          </p:spPr>
          <p:txBody>
            <a:bodyPr wrap="square" rtlCol="0">
              <a:spAutoFit/>
            </a:bodyPr>
            <a:lstStyle/>
            <a:p>
              <a:r>
                <a:rPr lang="en-US" altLang="zh-CN" sz="2400" b="1" dirty="0">
                  <a:sym typeface="+mn-ea"/>
                </a:rPr>
                <a:t>02</a:t>
              </a:r>
              <a:r>
                <a:rPr lang="zh-CN" altLang="en-US" sz="2400" b="1" dirty="0">
                  <a:sym typeface="+mn-ea"/>
                </a:rPr>
                <a:t> 研究内容及技术路线</a:t>
              </a:r>
              <a:endParaRPr lang="zh-CN" altLang="en-US" sz="2400" b="1" dirty="0"/>
            </a:p>
          </p:txBody>
        </p:sp>
        <p:sp>
          <p:nvSpPr>
            <p:cNvPr id="8" name="文本框 7">
              <a:extLst>
                <a:ext uri="{FF2B5EF4-FFF2-40B4-BE49-F238E27FC236}">
                  <a16:creationId xmlns:a16="http://schemas.microsoft.com/office/drawing/2014/main" id="{AB7DB331-EC7A-F858-CEB9-E0C1F4570585}"/>
                </a:ext>
              </a:extLst>
            </p:cNvPr>
            <p:cNvSpPr txBox="1"/>
            <p:nvPr/>
          </p:nvSpPr>
          <p:spPr>
            <a:xfrm>
              <a:off x="11290" y="5269"/>
              <a:ext cx="7097" cy="725"/>
            </a:xfrm>
            <a:prstGeom prst="rect">
              <a:avLst/>
            </a:prstGeom>
            <a:noFill/>
          </p:spPr>
          <p:txBody>
            <a:bodyPr wrap="square" rtlCol="0">
              <a:spAutoFit/>
            </a:bodyPr>
            <a:lstStyle/>
            <a:p>
              <a:r>
                <a:rPr lang="en-US" altLang="zh-CN" sz="2400" b="1" dirty="0">
                  <a:sym typeface="+mn-ea"/>
                </a:rPr>
                <a:t>03</a:t>
              </a:r>
              <a:r>
                <a:rPr lang="zh-CN" altLang="en-US" sz="2400" b="1" dirty="0">
                  <a:sym typeface="+mn-ea"/>
                </a:rPr>
                <a:t> </a:t>
              </a:r>
              <a:r>
                <a:rPr lang="zh-CN" altLang="en-US" sz="2400" b="1" dirty="0"/>
                <a:t>三维地质模型构建</a:t>
              </a:r>
            </a:p>
          </p:txBody>
        </p:sp>
      </p:grpSp>
      <p:sp>
        <p:nvSpPr>
          <p:cNvPr id="6" name="椭圆 5">
            <a:extLst>
              <a:ext uri="{FF2B5EF4-FFF2-40B4-BE49-F238E27FC236}">
                <a16:creationId xmlns:a16="http://schemas.microsoft.com/office/drawing/2014/main" id="{69E8B38A-3E0A-1BF0-222F-DB218507E62B}"/>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45B11F7C-82F8-70DD-387E-825D36024EDD}"/>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97D0DD2C-7D5D-D836-CBB6-18D8BB3CF4FF}"/>
              </a:ext>
            </a:extLst>
          </p:cNvPr>
          <p:cNvSpPr txBox="1"/>
          <p:nvPr/>
        </p:nvSpPr>
        <p:spPr>
          <a:xfrm>
            <a:off x="5376254" y="5047601"/>
            <a:ext cx="4651499" cy="461665"/>
          </a:xfrm>
          <a:prstGeom prst="rect">
            <a:avLst/>
          </a:prstGeom>
          <a:noFill/>
        </p:spPr>
        <p:txBody>
          <a:bodyPr wrap="square" rtlCol="0">
            <a:spAutoFit/>
          </a:bodyPr>
          <a:lstStyle/>
          <a:p>
            <a:r>
              <a:rPr lang="en-US" altLang="zh-CN" sz="2400" b="1" dirty="0">
                <a:solidFill>
                  <a:srgbClr val="9B0000"/>
                </a:solidFill>
              </a:rPr>
              <a:t>06</a:t>
            </a:r>
            <a:r>
              <a:rPr lang="zh-CN" altLang="en-US" sz="2400" b="1" dirty="0">
                <a:solidFill>
                  <a:srgbClr val="9B0000"/>
                </a:solidFill>
              </a:rPr>
              <a:t> 应用实例</a:t>
            </a:r>
            <a:endParaRPr lang="zh-CN" altLang="en-US" sz="2400" b="1" dirty="0"/>
          </a:p>
        </p:txBody>
      </p:sp>
    </p:spTree>
    <p:extLst>
      <p:ext uri="{BB962C8B-B14F-4D97-AF65-F5344CB8AC3E}">
        <p14:creationId xmlns:p14="http://schemas.microsoft.com/office/powerpoint/2010/main" val="304492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641BE5-86ED-ABFB-3763-C05168AD62AF}"/>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F452B72B-36F1-59B1-09AA-AA75E0EF2500}"/>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C0C483D8-1561-FABF-486D-9380E1DF7C6C}"/>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F3A8F079-E0F4-3999-04B5-B2540152EBB9}"/>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模型可视化分层观测</a:t>
            </a:r>
            <a:endParaRPr lang="zh-CN" altLang="en-US" sz="2400" b="1" dirty="0">
              <a:solidFill>
                <a:srgbClr val="9D0335"/>
              </a:solidFill>
            </a:endParaRPr>
          </a:p>
        </p:txBody>
      </p:sp>
      <p:pic>
        <p:nvPicPr>
          <p:cNvPr id="21" name="图片 20">
            <a:extLst>
              <a:ext uri="{FF2B5EF4-FFF2-40B4-BE49-F238E27FC236}">
                <a16:creationId xmlns:a16="http://schemas.microsoft.com/office/drawing/2014/main" id="{6FD4224D-AAD5-5C18-1765-62CE2DB63098}"/>
              </a:ext>
            </a:extLst>
          </p:cNvPr>
          <p:cNvPicPr>
            <a:picLocks noChangeAspect="1"/>
          </p:cNvPicPr>
          <p:nvPr/>
        </p:nvPicPr>
        <p:blipFill>
          <a:blip r:embed="rId4"/>
          <a:stretch>
            <a:fillRect/>
          </a:stretch>
        </p:blipFill>
        <p:spPr>
          <a:xfrm>
            <a:off x="962479" y="1186897"/>
            <a:ext cx="4234180" cy="2537460"/>
          </a:xfrm>
          <a:prstGeom prst="rect">
            <a:avLst/>
          </a:prstGeom>
        </p:spPr>
      </p:pic>
      <p:pic>
        <p:nvPicPr>
          <p:cNvPr id="22" name="图片 21">
            <a:extLst>
              <a:ext uri="{FF2B5EF4-FFF2-40B4-BE49-F238E27FC236}">
                <a16:creationId xmlns:a16="http://schemas.microsoft.com/office/drawing/2014/main" id="{231DB80D-DAD0-A530-8459-7E4A25C18C1D}"/>
              </a:ext>
            </a:extLst>
          </p:cNvPr>
          <p:cNvPicPr>
            <a:picLocks noChangeAspect="1"/>
          </p:cNvPicPr>
          <p:nvPr/>
        </p:nvPicPr>
        <p:blipFill>
          <a:blip r:embed="rId5"/>
          <a:stretch>
            <a:fillRect/>
          </a:stretch>
        </p:blipFill>
        <p:spPr>
          <a:xfrm>
            <a:off x="5965747" y="1039270"/>
            <a:ext cx="4201160" cy="2508250"/>
          </a:xfrm>
          <a:prstGeom prst="rect">
            <a:avLst/>
          </a:prstGeom>
        </p:spPr>
      </p:pic>
      <p:pic>
        <p:nvPicPr>
          <p:cNvPr id="23" name="图片 22">
            <a:extLst>
              <a:ext uri="{FF2B5EF4-FFF2-40B4-BE49-F238E27FC236}">
                <a16:creationId xmlns:a16="http://schemas.microsoft.com/office/drawing/2014/main" id="{16B04B6F-B5F2-CE8F-881D-C2FEC0ED728F}"/>
              </a:ext>
            </a:extLst>
          </p:cNvPr>
          <p:cNvPicPr>
            <a:picLocks noChangeAspect="1"/>
          </p:cNvPicPr>
          <p:nvPr/>
        </p:nvPicPr>
        <p:blipFill>
          <a:blip r:embed="rId6"/>
          <a:stretch>
            <a:fillRect/>
          </a:stretch>
        </p:blipFill>
        <p:spPr>
          <a:xfrm>
            <a:off x="918453" y="3724359"/>
            <a:ext cx="4322231" cy="2537460"/>
          </a:xfrm>
          <a:prstGeom prst="rect">
            <a:avLst/>
          </a:prstGeom>
        </p:spPr>
      </p:pic>
      <p:pic>
        <p:nvPicPr>
          <p:cNvPr id="24" name="图片 23">
            <a:extLst>
              <a:ext uri="{FF2B5EF4-FFF2-40B4-BE49-F238E27FC236}">
                <a16:creationId xmlns:a16="http://schemas.microsoft.com/office/drawing/2014/main" id="{A73839A7-162B-4695-AA7F-6B0C882F6888}"/>
              </a:ext>
            </a:extLst>
          </p:cNvPr>
          <p:cNvPicPr>
            <a:picLocks noChangeAspect="1"/>
          </p:cNvPicPr>
          <p:nvPr/>
        </p:nvPicPr>
        <p:blipFill>
          <a:blip r:embed="rId7"/>
          <a:stretch>
            <a:fillRect/>
          </a:stretch>
        </p:blipFill>
        <p:spPr>
          <a:xfrm>
            <a:off x="5965747" y="3724359"/>
            <a:ext cx="4278181" cy="2537460"/>
          </a:xfrm>
          <a:prstGeom prst="rect">
            <a:avLst/>
          </a:prstGeom>
        </p:spPr>
      </p:pic>
      <p:sp>
        <p:nvSpPr>
          <p:cNvPr id="20" name="文本框 19">
            <a:extLst>
              <a:ext uri="{FF2B5EF4-FFF2-40B4-BE49-F238E27FC236}">
                <a16:creationId xmlns:a16="http://schemas.microsoft.com/office/drawing/2014/main" id="{6061125D-F5C4-79B1-732D-B79912786A92}"/>
              </a:ext>
            </a:extLst>
          </p:cNvPr>
          <p:cNvSpPr txBox="1"/>
          <p:nvPr/>
        </p:nvSpPr>
        <p:spPr>
          <a:xfrm flipH="1">
            <a:off x="164423" y="1257839"/>
            <a:ext cx="492443" cy="4933037"/>
          </a:xfrm>
          <a:prstGeom prst="rect">
            <a:avLst/>
          </a:prstGeom>
          <a:noFill/>
        </p:spPr>
        <p:txBody>
          <a:bodyPr vert="eaVert" wrap="square">
            <a:spAutoFit/>
          </a:bodyPr>
          <a:lstStyle/>
          <a:p>
            <a:r>
              <a:rPr lang="zh-CN" altLang="en-US" sz="2000" dirty="0">
                <a:effectLst/>
                <a:latin typeface="Times New Roman" panose="02020603050405020304" pitchFamily="18" charset="0"/>
                <a:ea typeface="宋体" panose="02010600030101010101" pitchFamily="2" charset="-122"/>
                <a:cs typeface="Times New Roman" panose="02020603050405020304" pitchFamily="18" charset="0"/>
              </a:rPr>
              <a:t>应用实例</a:t>
            </a:r>
            <a:r>
              <a:rPr lang="zh-CN" altLang="zh-CN" sz="2000" dirty="0">
                <a:effectLst/>
                <a:latin typeface="Times New Roman" panose="02020603050405020304" pitchFamily="18" charset="0"/>
                <a:ea typeface="宋体" panose="02010600030101010101" pitchFamily="2" charset="-122"/>
                <a:cs typeface="Times New Roman" panose="02020603050405020304" pitchFamily="18" charset="0"/>
              </a:rPr>
              <a:t>以邢台某矿区作为研究对象</a:t>
            </a:r>
            <a:r>
              <a:rPr lang="zh-CN" altLang="zh-CN" sz="2000" dirty="0">
                <a:effectLst/>
              </a:rPr>
              <a:t> </a:t>
            </a:r>
            <a:endParaRPr lang="zh-CN" altLang="en-US" sz="2000" dirty="0"/>
          </a:p>
        </p:txBody>
      </p:sp>
    </p:spTree>
    <p:extLst>
      <p:ext uri="{BB962C8B-B14F-4D97-AF65-F5344CB8AC3E}">
        <p14:creationId xmlns:p14="http://schemas.microsoft.com/office/powerpoint/2010/main" val="10980669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8E0DC5-2AF4-8D9B-1E18-8215474BD173}"/>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A2B744C9-A539-5CA8-3EF5-690B7986970A}"/>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72483CB8-1162-A04A-C2D4-EC27D119F34F}"/>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1D02C957-2C3F-9B30-1456-DE0376652A44}"/>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D0335"/>
                </a:solidFill>
              </a:rPr>
              <a:t>模型结合观测</a:t>
            </a:r>
          </a:p>
        </p:txBody>
      </p:sp>
      <p:pic>
        <p:nvPicPr>
          <p:cNvPr id="9" name="图片 8">
            <a:extLst>
              <a:ext uri="{FF2B5EF4-FFF2-40B4-BE49-F238E27FC236}">
                <a16:creationId xmlns:a16="http://schemas.microsoft.com/office/drawing/2014/main" id="{66EB2156-39C5-F910-A1B0-1C34E9D92100}"/>
              </a:ext>
            </a:extLst>
          </p:cNvPr>
          <p:cNvPicPr>
            <a:picLocks noChangeAspect="1"/>
          </p:cNvPicPr>
          <p:nvPr/>
        </p:nvPicPr>
        <p:blipFill>
          <a:blip r:embed="rId4"/>
          <a:stretch>
            <a:fillRect/>
          </a:stretch>
        </p:blipFill>
        <p:spPr>
          <a:xfrm>
            <a:off x="1099363" y="1805940"/>
            <a:ext cx="3983990" cy="3246120"/>
          </a:xfrm>
          <a:prstGeom prst="rect">
            <a:avLst/>
          </a:prstGeom>
        </p:spPr>
      </p:pic>
      <p:sp>
        <p:nvSpPr>
          <p:cNvPr id="17" name="文本框 16">
            <a:extLst>
              <a:ext uri="{FF2B5EF4-FFF2-40B4-BE49-F238E27FC236}">
                <a16:creationId xmlns:a16="http://schemas.microsoft.com/office/drawing/2014/main" id="{5A852D4B-FD4F-BA57-D03C-58B8FB30CB12}"/>
              </a:ext>
            </a:extLst>
          </p:cNvPr>
          <p:cNvSpPr txBox="1"/>
          <p:nvPr/>
        </p:nvSpPr>
        <p:spPr>
          <a:xfrm>
            <a:off x="7154955" y="5128322"/>
            <a:ext cx="2962181"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）断层及煤层结合观察</a:t>
            </a:r>
            <a:endParaRPr lang="zh-CN" altLang="en-US" dirty="0"/>
          </a:p>
        </p:txBody>
      </p:sp>
      <p:sp>
        <p:nvSpPr>
          <p:cNvPr id="18" name="文本框 17">
            <a:extLst>
              <a:ext uri="{FF2B5EF4-FFF2-40B4-BE49-F238E27FC236}">
                <a16:creationId xmlns:a16="http://schemas.microsoft.com/office/drawing/2014/main" id="{78F779E6-8ABD-FFDE-D627-3725AD1CE28C}"/>
              </a:ext>
            </a:extLst>
          </p:cNvPr>
          <p:cNvSpPr txBox="1"/>
          <p:nvPr/>
        </p:nvSpPr>
        <p:spPr>
          <a:xfrm>
            <a:off x="576580" y="5118525"/>
            <a:ext cx="4758010"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dirty="0">
                <a:latin typeface="Times New Roman" panose="02020603050405020304" pitchFamily="18" charset="0"/>
                <a:ea typeface="宋体" panose="02010600030101010101" pitchFamily="2" charset="-122"/>
                <a:cs typeface="宋体" panose="02010600030101010101" pitchFamily="2" charset="-122"/>
              </a:rPr>
              <a:t>a</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）以某煤层为例单个</a:t>
            </a:r>
            <a:r>
              <a:rPr lang="zh-CN" altLang="en-US" kern="0" dirty="0">
                <a:latin typeface="Times New Roman" panose="02020603050405020304" pitchFamily="18" charset="0"/>
                <a:ea typeface="宋体" panose="02010600030101010101" pitchFamily="2" charset="-122"/>
                <a:cs typeface="宋体" panose="02010600030101010101" pitchFamily="2" charset="-122"/>
              </a:rPr>
              <a:t>地层显示及纹理细节</a:t>
            </a:r>
            <a:r>
              <a:rPr lang="zh-CN" altLang="zh-CN" dirty="0">
                <a:effectLst/>
              </a:rPr>
              <a:t> </a:t>
            </a:r>
            <a:endParaRPr lang="zh-CN" altLang="en-US" dirty="0"/>
          </a:p>
        </p:txBody>
      </p:sp>
      <p:pic>
        <p:nvPicPr>
          <p:cNvPr id="3" name="图片 2">
            <a:extLst>
              <a:ext uri="{FF2B5EF4-FFF2-40B4-BE49-F238E27FC236}">
                <a16:creationId xmlns:a16="http://schemas.microsoft.com/office/drawing/2014/main" id="{2C5E6C2C-BD18-C1C3-B9A5-848BCBF75779}"/>
              </a:ext>
            </a:extLst>
          </p:cNvPr>
          <p:cNvPicPr>
            <a:picLocks noChangeAspect="1"/>
          </p:cNvPicPr>
          <p:nvPr/>
        </p:nvPicPr>
        <p:blipFill>
          <a:blip r:embed="rId5"/>
          <a:stretch>
            <a:fillRect/>
          </a:stretch>
        </p:blipFill>
        <p:spPr>
          <a:xfrm>
            <a:off x="6390740" y="1886907"/>
            <a:ext cx="4490612" cy="2671453"/>
          </a:xfrm>
          <a:prstGeom prst="rect">
            <a:avLst/>
          </a:prstGeom>
        </p:spPr>
      </p:pic>
    </p:spTree>
    <p:extLst>
      <p:ext uri="{BB962C8B-B14F-4D97-AF65-F5344CB8AC3E}">
        <p14:creationId xmlns:p14="http://schemas.microsoft.com/office/powerpoint/2010/main" val="7918349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F21CF0-4DCF-1EC7-6394-06C2E08C8C71}"/>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0417A87B-CF14-793D-3EFE-2A701F943FBC}"/>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F53E5FFC-A0CF-2E8F-EF81-187C911095E1}"/>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2A2ADB8F-09DE-151C-6BAD-C5FA688B0B0E}"/>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巷道漫游实例</a:t>
            </a:r>
            <a:endParaRPr lang="zh-CN" altLang="en-US" sz="2400" b="1" dirty="0">
              <a:solidFill>
                <a:srgbClr val="9D0335"/>
              </a:solidFill>
            </a:endParaRPr>
          </a:p>
        </p:txBody>
      </p:sp>
      <p:pic>
        <p:nvPicPr>
          <p:cNvPr id="13" name="图片 12">
            <a:extLst>
              <a:ext uri="{FF2B5EF4-FFF2-40B4-BE49-F238E27FC236}">
                <a16:creationId xmlns:a16="http://schemas.microsoft.com/office/drawing/2014/main" id="{FB92A8B8-4160-9F41-0EC0-6BAA8EA0A394}"/>
              </a:ext>
            </a:extLst>
          </p:cNvPr>
          <p:cNvPicPr>
            <a:picLocks noChangeAspect="1"/>
          </p:cNvPicPr>
          <p:nvPr/>
        </p:nvPicPr>
        <p:blipFill>
          <a:blip r:embed="rId4"/>
          <a:stretch>
            <a:fillRect/>
          </a:stretch>
        </p:blipFill>
        <p:spPr>
          <a:xfrm>
            <a:off x="6095999" y="1805940"/>
            <a:ext cx="5297457" cy="3053432"/>
          </a:xfrm>
          <a:prstGeom prst="rect">
            <a:avLst/>
          </a:prstGeom>
        </p:spPr>
      </p:pic>
      <p:sp>
        <p:nvSpPr>
          <p:cNvPr id="17" name="文本框 16">
            <a:extLst>
              <a:ext uri="{FF2B5EF4-FFF2-40B4-BE49-F238E27FC236}">
                <a16:creationId xmlns:a16="http://schemas.microsoft.com/office/drawing/2014/main" id="{1F7AD0B3-04C2-54B6-00E7-FB8450AA664E}"/>
              </a:ext>
            </a:extLst>
          </p:cNvPr>
          <p:cNvSpPr txBox="1"/>
          <p:nvPr/>
        </p:nvSpPr>
        <p:spPr>
          <a:xfrm>
            <a:off x="7263636" y="5116104"/>
            <a:ext cx="2962181"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zh-CN" altLang="zh-CN" sz="1800" kern="0" dirty="0">
                <a:effectLst/>
                <a:latin typeface="Times New Roman" panose="02020603050405020304" pitchFamily="18" charset="0"/>
                <a:ea typeface="宋体" panose="02010600030101010101" pitchFamily="2" charset="-122"/>
                <a:cs typeface="宋体" panose="02010600030101010101" pitchFamily="2" charset="-122"/>
              </a:rPr>
              <a:t>巷道</a:t>
            </a:r>
            <a:r>
              <a:rPr lang="zh-CN" altLang="en-US" kern="0" dirty="0">
                <a:latin typeface="Times New Roman" panose="02020603050405020304" pitchFamily="18" charset="0"/>
                <a:ea typeface="宋体" panose="02010600030101010101" pitchFamily="2" charset="-122"/>
                <a:cs typeface="宋体" panose="02010600030101010101" pitchFamily="2" charset="-122"/>
              </a:rPr>
              <a:t>内部漫游及纹理</a:t>
            </a:r>
            <a:r>
              <a:rPr lang="zh-CN" altLang="zh-CN" dirty="0">
                <a:effectLst/>
              </a:rPr>
              <a:t> </a:t>
            </a:r>
            <a:endParaRPr lang="zh-CN" altLang="en-US" dirty="0"/>
          </a:p>
        </p:txBody>
      </p:sp>
      <p:sp>
        <p:nvSpPr>
          <p:cNvPr id="18" name="文本框 17">
            <a:extLst>
              <a:ext uri="{FF2B5EF4-FFF2-40B4-BE49-F238E27FC236}">
                <a16:creationId xmlns:a16="http://schemas.microsoft.com/office/drawing/2014/main" id="{E83C3A4F-F2E1-05AE-AB4B-0CA800C61D48}"/>
              </a:ext>
            </a:extLst>
          </p:cNvPr>
          <p:cNvSpPr txBox="1"/>
          <p:nvPr/>
        </p:nvSpPr>
        <p:spPr>
          <a:xfrm>
            <a:off x="576580" y="5118525"/>
            <a:ext cx="4758010"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dirty="0">
                <a:latin typeface="Times New Roman" panose="02020603050405020304" pitchFamily="18" charset="0"/>
                <a:ea typeface="宋体" panose="02010600030101010101" pitchFamily="2" charset="-122"/>
                <a:cs typeface="宋体" panose="02010600030101010101" pitchFamily="2" charset="-122"/>
              </a:rPr>
              <a:t>a</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）以某煤层为例单个</a:t>
            </a:r>
            <a:r>
              <a:rPr lang="zh-CN" altLang="en-US" kern="0" dirty="0">
                <a:latin typeface="Times New Roman" panose="02020603050405020304" pitchFamily="18" charset="0"/>
                <a:ea typeface="宋体" panose="02010600030101010101" pitchFamily="2" charset="-122"/>
                <a:cs typeface="宋体" panose="02010600030101010101" pitchFamily="2" charset="-122"/>
              </a:rPr>
              <a:t>地层显示及纹理细节</a:t>
            </a:r>
            <a:r>
              <a:rPr lang="zh-CN" altLang="zh-CN" dirty="0">
                <a:effectLst/>
              </a:rPr>
              <a:t> </a:t>
            </a:r>
            <a:endParaRPr lang="zh-CN" altLang="en-US" dirty="0"/>
          </a:p>
        </p:txBody>
      </p:sp>
      <p:pic>
        <p:nvPicPr>
          <p:cNvPr id="5" name="图片 4">
            <a:extLst>
              <a:ext uri="{FF2B5EF4-FFF2-40B4-BE49-F238E27FC236}">
                <a16:creationId xmlns:a16="http://schemas.microsoft.com/office/drawing/2014/main" id="{9BB4675D-8533-F9B2-E563-A9536CCC90E3}"/>
              </a:ext>
            </a:extLst>
          </p:cNvPr>
          <p:cNvPicPr>
            <a:picLocks noChangeAspect="1"/>
          </p:cNvPicPr>
          <p:nvPr/>
        </p:nvPicPr>
        <p:blipFill>
          <a:blip r:embed="rId5"/>
          <a:stretch>
            <a:fillRect/>
          </a:stretch>
        </p:blipFill>
        <p:spPr>
          <a:xfrm>
            <a:off x="576580" y="1805939"/>
            <a:ext cx="5055121" cy="3053429"/>
          </a:xfrm>
          <a:prstGeom prst="rect">
            <a:avLst/>
          </a:prstGeom>
        </p:spPr>
      </p:pic>
    </p:spTree>
    <p:extLst>
      <p:ext uri="{BB962C8B-B14F-4D97-AF65-F5344CB8AC3E}">
        <p14:creationId xmlns:p14="http://schemas.microsoft.com/office/powerpoint/2010/main" val="38496152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2FA3C-BF19-1277-C621-351906EAED82}"/>
            </a:ext>
          </a:extLst>
        </p:cNvPr>
        <p:cNvGrpSpPr/>
        <p:nvPr/>
      </p:nvGrpSpPr>
      <p:grpSpPr>
        <a:xfrm>
          <a:off x="0" y="0"/>
          <a:ext cx="0" cy="0"/>
          <a:chOff x="0" y="0"/>
          <a:chExt cx="0" cy="0"/>
        </a:xfrm>
      </p:grpSpPr>
      <p:pic>
        <p:nvPicPr>
          <p:cNvPr id="2" name="图形 3" descr="C:\Users\admin\Desktop\4a9ecee40c14459f9aaf9c3573199779.jpeg4a9ecee40c14459f9aaf9c3573199779">
            <a:extLst>
              <a:ext uri="{FF2B5EF4-FFF2-40B4-BE49-F238E27FC236}">
                <a16:creationId xmlns:a16="http://schemas.microsoft.com/office/drawing/2014/main" id="{AA172D2F-29CD-5B9F-B8DC-73BB740D3A2A}"/>
              </a:ext>
            </a:extLst>
          </p:cNvPr>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a:extLst>
              <a:ext uri="{FF2B5EF4-FFF2-40B4-BE49-F238E27FC236}">
                <a16:creationId xmlns:a16="http://schemas.microsoft.com/office/drawing/2014/main" id="{7EED7567-D488-2948-3220-AE1565841D79}"/>
              </a:ext>
            </a:extLst>
          </p:cNvPr>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E6E7B5E9-8D0E-11F4-7A01-8699968A6766}"/>
              </a:ext>
            </a:extLst>
          </p:cNvPr>
          <p:cNvSpPr txBox="1"/>
          <p:nvPr/>
        </p:nvSpPr>
        <p:spPr>
          <a:xfrm>
            <a:off x="576580" y="125918"/>
            <a:ext cx="4506773" cy="461665"/>
          </a:xfrm>
          <a:prstGeom prst="rect">
            <a:avLst/>
          </a:prstGeom>
          <a:noFill/>
        </p:spPr>
        <p:txBody>
          <a:bodyPr wrap="square" rtlCol="0">
            <a:spAutoFit/>
          </a:bodyPr>
          <a:lstStyle/>
          <a:p>
            <a:r>
              <a:rPr lang="zh-CN" altLang="en-US" sz="2400" b="1" dirty="0">
                <a:solidFill>
                  <a:srgbClr val="9B0000"/>
                </a:solidFill>
              </a:rPr>
              <a:t>层间距计算实例</a:t>
            </a:r>
            <a:endParaRPr lang="zh-CN" altLang="en-US" sz="2400" b="1" dirty="0">
              <a:solidFill>
                <a:srgbClr val="9D0335"/>
              </a:solidFill>
            </a:endParaRPr>
          </a:p>
        </p:txBody>
      </p:sp>
      <p:sp>
        <p:nvSpPr>
          <p:cNvPr id="17" name="文本框 16">
            <a:extLst>
              <a:ext uri="{FF2B5EF4-FFF2-40B4-BE49-F238E27FC236}">
                <a16:creationId xmlns:a16="http://schemas.microsoft.com/office/drawing/2014/main" id="{23ABD857-4F41-749B-A87E-6626A49631CA}"/>
              </a:ext>
            </a:extLst>
          </p:cNvPr>
          <p:cNvSpPr txBox="1"/>
          <p:nvPr/>
        </p:nvSpPr>
        <p:spPr>
          <a:xfrm>
            <a:off x="7629396" y="5309909"/>
            <a:ext cx="2962181"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cs typeface="宋体" panose="02010600030101010101" pitchFamily="2" charset="-122"/>
              </a:rPr>
              <a:t>b</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zh-CN" altLang="zh-CN" sz="1800" kern="0" dirty="0">
                <a:effectLst/>
                <a:latin typeface="Times New Roman" panose="02020603050405020304" pitchFamily="18" charset="0"/>
                <a:ea typeface="宋体" panose="02010600030101010101" pitchFamily="2" charset="-122"/>
                <a:cs typeface="宋体" panose="02010600030101010101" pitchFamily="2" charset="-122"/>
              </a:rPr>
              <a:t>不同角度观察结果</a:t>
            </a:r>
            <a:r>
              <a:rPr lang="zh-CN" altLang="zh-CN" dirty="0">
                <a:effectLst/>
              </a:rPr>
              <a:t> </a:t>
            </a:r>
            <a:endParaRPr lang="zh-CN" altLang="en-US" dirty="0"/>
          </a:p>
        </p:txBody>
      </p:sp>
      <p:sp>
        <p:nvSpPr>
          <p:cNvPr id="18" name="文本框 17">
            <a:extLst>
              <a:ext uri="{FF2B5EF4-FFF2-40B4-BE49-F238E27FC236}">
                <a16:creationId xmlns:a16="http://schemas.microsoft.com/office/drawing/2014/main" id="{3DC25D81-46E2-E574-06B2-C35245CF5E8F}"/>
              </a:ext>
            </a:extLst>
          </p:cNvPr>
          <p:cNvSpPr txBox="1"/>
          <p:nvPr/>
        </p:nvSpPr>
        <p:spPr>
          <a:xfrm>
            <a:off x="1472020" y="5309909"/>
            <a:ext cx="4758010" cy="369332"/>
          </a:xfrm>
          <a:prstGeom prst="rect">
            <a:avLst/>
          </a:prstGeom>
          <a:noFill/>
        </p:spPr>
        <p:txBody>
          <a:bodyPr wrap="square">
            <a:spAutoFit/>
          </a:bodyPr>
          <a:lstStyle/>
          <a:p>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en-US" altLang="zh-CN" kern="0" dirty="0">
                <a:latin typeface="Times New Roman" panose="02020603050405020304" pitchFamily="18" charset="0"/>
                <a:ea typeface="宋体" panose="02010600030101010101" pitchFamily="2" charset="-122"/>
                <a:cs typeface="宋体" panose="02010600030101010101" pitchFamily="2" charset="-122"/>
              </a:rPr>
              <a:t>a</a:t>
            </a:r>
            <a:r>
              <a:rPr lang="zh-CN" altLang="en-US" sz="1800" kern="0" dirty="0">
                <a:effectLst/>
                <a:latin typeface="Times New Roman" panose="02020603050405020304" pitchFamily="18" charset="0"/>
                <a:ea typeface="宋体" panose="02010600030101010101" pitchFamily="2" charset="-122"/>
                <a:cs typeface="宋体" panose="02010600030101010101" pitchFamily="2" charset="-122"/>
              </a:rPr>
              <a:t>）</a:t>
            </a:r>
            <a:r>
              <a:rPr lang="zh-CN" altLang="zh-CN" sz="1800" kern="0" dirty="0">
                <a:effectLst/>
                <a:latin typeface="Times New Roman" panose="02020603050405020304" pitchFamily="18" charset="0"/>
                <a:ea typeface="宋体" panose="02010600030101010101" pitchFamily="2" charset="-122"/>
                <a:cs typeface="宋体" panose="02010600030101010101" pitchFamily="2" charset="-122"/>
              </a:rPr>
              <a:t>层间距计算及图例</a:t>
            </a:r>
            <a:r>
              <a:rPr lang="zh-CN" altLang="zh-CN" dirty="0">
                <a:effectLst/>
              </a:rPr>
              <a:t> </a:t>
            </a:r>
            <a:endParaRPr lang="zh-CN" altLang="en-US" dirty="0"/>
          </a:p>
        </p:txBody>
      </p:sp>
      <p:pic>
        <p:nvPicPr>
          <p:cNvPr id="8" name="图片 7">
            <a:extLst>
              <a:ext uri="{FF2B5EF4-FFF2-40B4-BE49-F238E27FC236}">
                <a16:creationId xmlns:a16="http://schemas.microsoft.com/office/drawing/2014/main" id="{A1DA596B-11D5-50D3-E5A6-596A5C1510A0}"/>
              </a:ext>
            </a:extLst>
          </p:cNvPr>
          <p:cNvPicPr>
            <a:picLocks noChangeAspect="1"/>
          </p:cNvPicPr>
          <p:nvPr/>
        </p:nvPicPr>
        <p:blipFill>
          <a:blip r:embed="rId4"/>
          <a:stretch>
            <a:fillRect/>
          </a:stretch>
        </p:blipFill>
        <p:spPr>
          <a:xfrm>
            <a:off x="226268" y="1687894"/>
            <a:ext cx="5458634" cy="3234499"/>
          </a:xfrm>
          <a:prstGeom prst="rect">
            <a:avLst/>
          </a:prstGeom>
        </p:spPr>
      </p:pic>
      <p:pic>
        <p:nvPicPr>
          <p:cNvPr id="9" name="图片 8" descr="图表, 表面图&#10;&#10;AI 生成的内容可能不正确。">
            <a:extLst>
              <a:ext uri="{FF2B5EF4-FFF2-40B4-BE49-F238E27FC236}">
                <a16:creationId xmlns:a16="http://schemas.microsoft.com/office/drawing/2014/main" id="{CDACF5A2-7180-8DC2-1119-12389E7F4BF2}"/>
              </a:ext>
            </a:extLst>
          </p:cNvPr>
          <p:cNvPicPr>
            <a:picLocks noChangeAspect="1"/>
          </p:cNvPicPr>
          <p:nvPr/>
        </p:nvPicPr>
        <p:blipFill>
          <a:blip r:embed="rId5"/>
          <a:stretch>
            <a:fillRect/>
          </a:stretch>
        </p:blipFill>
        <p:spPr>
          <a:xfrm>
            <a:off x="6230030" y="1690777"/>
            <a:ext cx="5458633" cy="3233724"/>
          </a:xfrm>
          <a:prstGeom prst="rect">
            <a:avLst/>
          </a:prstGeom>
        </p:spPr>
      </p:pic>
    </p:spTree>
    <p:extLst>
      <p:ext uri="{BB962C8B-B14F-4D97-AF65-F5344CB8AC3E}">
        <p14:creationId xmlns:p14="http://schemas.microsoft.com/office/powerpoint/2010/main" val="2254150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custDataLst>
              <p:tags r:id="rId1"/>
            </p:custDataLst>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r>
              <a:rPr lang="zh-CN" altLang="en-US" sz="2800" b="1" dirty="0">
                <a:solidFill>
                  <a:srgbClr val="9D0335"/>
                </a:solidFill>
                <a:sym typeface="+mn-ea"/>
              </a:rPr>
              <a:t>研究背景及意义</a:t>
            </a:r>
          </a:p>
        </p:txBody>
      </p:sp>
      <p:sp>
        <p:nvSpPr>
          <p:cNvPr id="3" name="文本框 2"/>
          <p:cNvSpPr txBox="1"/>
          <p:nvPr/>
        </p:nvSpPr>
        <p:spPr>
          <a:xfrm>
            <a:off x="5008708" y="1690777"/>
            <a:ext cx="6170295" cy="4509055"/>
          </a:xfrm>
          <a:prstGeom prst="rect">
            <a:avLst/>
          </a:prstGeom>
          <a:noFill/>
        </p:spPr>
        <p:txBody>
          <a:bodyPr wrap="square" rtlCol="0">
            <a:spAutoFit/>
          </a:bodyPr>
          <a:lstStyle/>
          <a:p>
            <a:pPr marL="342900" indent="-342900" algn="just">
              <a:lnSpc>
                <a:spcPct val="200000"/>
              </a:lnSpc>
              <a:buFont typeface="Arial" panose="020B0604020202020204" pitchFamily="34" charset="0"/>
              <a:buChar char="•"/>
            </a:pPr>
            <a:r>
              <a:rPr lang="en-US" altLang="zh-CN" sz="2000" b="1"/>
              <a:t> </a:t>
            </a:r>
            <a:r>
              <a:rPr lang="zh-CN" altLang="en-US"/>
              <a:t>数字化、信息化、网络化是当今时代发展的大趋势，地质体可视化逐渐成为地质领域的研究热点。</a:t>
            </a:r>
          </a:p>
          <a:p>
            <a:pPr marL="342900" indent="-342900" algn="just">
              <a:lnSpc>
                <a:spcPct val="200000"/>
              </a:lnSpc>
              <a:buFont typeface="Arial" panose="020B0604020202020204" pitchFamily="34" charset="0"/>
              <a:buChar char="•"/>
            </a:pPr>
            <a:r>
              <a:rPr lang="zh-CN" altLang="en-US"/>
              <a:t>传统的三维地质数据可视化软件大多停留在</a:t>
            </a:r>
            <a:r>
              <a:rPr lang="en-US" altLang="zh-CN"/>
              <a:t>C/S</a:t>
            </a:r>
            <a:r>
              <a:rPr lang="zh-CN" altLang="en-US"/>
              <a:t>模式，不仅费时费力、兼容性差且需要高额购买费用，难以满足地质信息便捷快速的传递要求。</a:t>
            </a:r>
            <a:endParaRPr lang="en-US" altLang="zh-CN"/>
          </a:p>
          <a:p>
            <a:pPr marL="342900" indent="-342900" algn="just">
              <a:lnSpc>
                <a:spcPct val="200000"/>
              </a:lnSpc>
              <a:buFont typeface="Arial" panose="020B0604020202020204" pitchFamily="34" charset="0"/>
              <a:buChar char="•"/>
            </a:pPr>
            <a:r>
              <a:rPr lang="zh-CN" altLang="en-US"/>
              <a:t>随着</a:t>
            </a:r>
            <a:r>
              <a:rPr lang="en-US" altLang="zh-CN"/>
              <a:t>Web</a:t>
            </a:r>
            <a:r>
              <a:rPr lang="zh-CN" altLang="en-US"/>
              <a:t>端技术发展，基于</a:t>
            </a:r>
            <a:r>
              <a:rPr lang="en-US" altLang="zh-CN"/>
              <a:t>WebGL</a:t>
            </a:r>
            <a:r>
              <a:rPr lang="zh-CN" altLang="en-US"/>
              <a:t>的可视化方法跨平台能力强，可操作性好且升级迭代方便，基于</a:t>
            </a:r>
            <a:r>
              <a:rPr lang="en-US" altLang="zh-CN"/>
              <a:t>B/S</a:t>
            </a:r>
            <a:r>
              <a:rPr lang="zh-CN" altLang="en-US"/>
              <a:t>模式的</a:t>
            </a:r>
            <a:r>
              <a:rPr lang="en-US" altLang="zh-CN"/>
              <a:t>Web</a:t>
            </a:r>
            <a:r>
              <a:rPr lang="zh-CN" altLang="en-US"/>
              <a:t>端三维地质可视化成为是很有必要的。</a:t>
            </a:r>
            <a:endParaRPr lang="en-US" altLang="zh-CN"/>
          </a:p>
        </p:txBody>
      </p:sp>
      <p:pic>
        <p:nvPicPr>
          <p:cNvPr id="12" name="图片 11">
            <a:extLst>
              <a:ext uri="{FF2B5EF4-FFF2-40B4-BE49-F238E27FC236}">
                <a16:creationId xmlns:a16="http://schemas.microsoft.com/office/drawing/2014/main" id="{0A7BD442-1055-AB00-B086-D0239E1BA637}"/>
              </a:ext>
            </a:extLst>
          </p:cNvPr>
          <p:cNvPicPr>
            <a:picLocks noChangeAspect="1"/>
          </p:cNvPicPr>
          <p:nvPr/>
        </p:nvPicPr>
        <p:blipFill rotWithShape="1">
          <a:blip r:embed="rId5"/>
          <a:srcRect l="14185" r="14297"/>
          <a:stretch/>
        </p:blipFill>
        <p:spPr>
          <a:xfrm>
            <a:off x="927733" y="3630740"/>
            <a:ext cx="3727169" cy="2064598"/>
          </a:xfrm>
          <a:prstGeom prst="rect">
            <a:avLst/>
          </a:prstGeom>
        </p:spPr>
      </p:pic>
      <p:pic>
        <p:nvPicPr>
          <p:cNvPr id="14" name="图片 13">
            <a:extLst>
              <a:ext uri="{FF2B5EF4-FFF2-40B4-BE49-F238E27FC236}">
                <a16:creationId xmlns:a16="http://schemas.microsoft.com/office/drawing/2014/main" id="{83232096-2106-D0D7-0130-7D339FBA0224}"/>
              </a:ext>
            </a:extLst>
          </p:cNvPr>
          <p:cNvPicPr>
            <a:picLocks noChangeAspect="1"/>
          </p:cNvPicPr>
          <p:nvPr/>
        </p:nvPicPr>
        <p:blipFill rotWithShape="1">
          <a:blip r:embed="rId6"/>
          <a:srcRect l="4943"/>
          <a:stretch/>
        </p:blipFill>
        <p:spPr>
          <a:xfrm>
            <a:off x="927734" y="1023040"/>
            <a:ext cx="3727168" cy="1788978"/>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0" y="4167505"/>
            <a:ext cx="12192000" cy="1815465"/>
            <a:chOff x="0" y="6563"/>
            <a:chExt cx="19200" cy="2859"/>
          </a:xfrm>
        </p:grpSpPr>
        <p:sp>
          <p:nvSpPr>
            <p:cNvPr id="5" name="矩形 4"/>
            <p:cNvSpPr/>
            <p:nvPr/>
          </p:nvSpPr>
          <p:spPr>
            <a:xfrm>
              <a:off x="0" y="6563"/>
              <a:ext cx="19200" cy="2859"/>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9D0335"/>
                </a:solidFill>
              </a:endParaRPr>
            </a:p>
          </p:txBody>
        </p:sp>
        <p:grpSp>
          <p:nvGrpSpPr>
            <p:cNvPr id="6" name="组合 5"/>
            <p:cNvGrpSpPr/>
            <p:nvPr/>
          </p:nvGrpSpPr>
          <p:grpSpPr>
            <a:xfrm>
              <a:off x="6913" y="7157"/>
              <a:ext cx="5376" cy="1676"/>
              <a:chOff x="4450801" y="4446699"/>
              <a:chExt cx="3413601" cy="1064246"/>
            </a:xfrm>
          </p:grpSpPr>
          <p:sp>
            <p:nvSpPr>
              <p:cNvPr id="8" name="文本框 7"/>
              <p:cNvSpPr txBox="1"/>
              <p:nvPr/>
            </p:nvSpPr>
            <p:spPr>
              <a:xfrm>
                <a:off x="4450801" y="5112165"/>
                <a:ext cx="3413601" cy="398780"/>
              </a:xfrm>
              <a:prstGeom prst="rect">
                <a:avLst/>
              </a:prstGeom>
              <a:noFill/>
            </p:spPr>
            <p:txBody>
              <a:bodyPr wrap="square" rtlCol="0">
                <a:spAutoFit/>
              </a:bodyPr>
              <a:lstStyle/>
              <a:p>
                <a:pPr algn="ctr"/>
                <a:r>
                  <a:rPr lang="zh-CN" altLang="en-US" sz="2000" b="1" dirty="0">
                    <a:solidFill>
                      <a:schemeClr val="bg1"/>
                    </a:solidFill>
                  </a:rPr>
                  <a:t>指导</a:t>
                </a:r>
                <a:r>
                  <a:rPr lang="zh-CN" altLang="en-US" sz="2000" b="1">
                    <a:solidFill>
                      <a:schemeClr val="bg1"/>
                    </a:solidFill>
                  </a:rPr>
                  <a:t>老师：郝多虎</a:t>
                </a:r>
                <a:endParaRPr lang="zh-CN" altLang="en-US" sz="2000" b="1" dirty="0">
                  <a:solidFill>
                    <a:schemeClr val="bg1"/>
                  </a:solidFill>
                </a:endParaRPr>
              </a:p>
            </p:txBody>
          </p:sp>
          <p:sp>
            <p:nvSpPr>
              <p:cNvPr id="9" name="文本框 8"/>
              <p:cNvSpPr txBox="1"/>
              <p:nvPr/>
            </p:nvSpPr>
            <p:spPr>
              <a:xfrm>
                <a:off x="4828340" y="4446699"/>
                <a:ext cx="2657475" cy="398780"/>
              </a:xfrm>
              <a:prstGeom prst="rect">
                <a:avLst/>
              </a:prstGeom>
              <a:noFill/>
            </p:spPr>
            <p:txBody>
              <a:bodyPr wrap="square" rtlCol="0">
                <a:spAutoFit/>
              </a:bodyPr>
              <a:lstStyle/>
              <a:p>
                <a:pPr algn="ctr"/>
                <a:r>
                  <a:rPr lang="zh-CN" altLang="en-US" sz="2000" b="1" dirty="0">
                    <a:solidFill>
                      <a:schemeClr val="bg1"/>
                    </a:solidFill>
                  </a:rPr>
                  <a:t>汇报</a:t>
                </a:r>
                <a:r>
                  <a:rPr lang="zh-CN" altLang="en-US" sz="2000" b="1">
                    <a:solidFill>
                      <a:schemeClr val="bg1"/>
                    </a:solidFill>
                  </a:rPr>
                  <a:t>人：柯峻伟</a:t>
                </a:r>
                <a:endParaRPr lang="zh-CN" altLang="en-US" sz="2000" b="1" dirty="0">
                  <a:solidFill>
                    <a:schemeClr val="bg1"/>
                  </a:solidFill>
                </a:endParaRPr>
              </a:p>
            </p:txBody>
          </p:sp>
        </p:grpSp>
      </p:grpSp>
      <p:sp>
        <p:nvSpPr>
          <p:cNvPr id="13" name="文本框 12"/>
          <p:cNvSpPr txBox="1"/>
          <p:nvPr/>
        </p:nvSpPr>
        <p:spPr>
          <a:xfrm>
            <a:off x="2458277" y="2726685"/>
            <a:ext cx="7527234" cy="768350"/>
          </a:xfrm>
          <a:prstGeom prst="rect">
            <a:avLst/>
          </a:prstGeom>
          <a:noFill/>
        </p:spPr>
        <p:txBody>
          <a:bodyPr wrap="square" rtlCol="0">
            <a:spAutoFit/>
          </a:bodyPr>
          <a:lstStyle/>
          <a:p>
            <a:pPr algn="ctr"/>
            <a:r>
              <a:rPr lang="zh-CN" altLang="en-US" sz="4400" b="1" dirty="0">
                <a:solidFill>
                  <a:srgbClr val="9D0335"/>
                </a:solidFill>
                <a:latin typeface="幼圆" panose="02010509060101010101" pitchFamily="49" charset="-122"/>
                <a:ea typeface="幼圆" panose="02010509060101010101" pitchFamily="49" charset="-122"/>
              </a:rPr>
              <a:t>敬请各位老师批评指正</a:t>
            </a:r>
          </a:p>
        </p:txBody>
      </p:sp>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5087465" y="506205"/>
            <a:ext cx="2016125" cy="19824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r>
              <a:rPr lang="zh-CN" altLang="en-US" sz="2800" b="1" dirty="0">
                <a:solidFill>
                  <a:srgbClr val="9D0335"/>
                </a:solidFill>
                <a:sym typeface="+mn-ea"/>
              </a:rPr>
              <a:t>研究背景及意义</a:t>
            </a:r>
          </a:p>
        </p:txBody>
      </p:sp>
      <p:sp>
        <p:nvSpPr>
          <p:cNvPr id="3" name="文本框 2"/>
          <p:cNvSpPr txBox="1"/>
          <p:nvPr/>
        </p:nvSpPr>
        <p:spPr>
          <a:xfrm>
            <a:off x="378172" y="1444307"/>
            <a:ext cx="11356627" cy="4283352"/>
          </a:xfrm>
          <a:prstGeom prst="rect">
            <a:avLst/>
          </a:prstGeom>
          <a:noFill/>
        </p:spPr>
        <p:txBody>
          <a:bodyPr wrap="square" rtlCol="0">
            <a:spAutoFit/>
          </a:bodyPr>
          <a:lstStyle/>
          <a:p>
            <a:pPr indent="467995" algn="just">
              <a:lnSpc>
                <a:spcPct val="150000"/>
              </a:lnSpc>
            </a:pPr>
            <a:r>
              <a:rPr lang="zh-CN" altLang="en-US" sz="2800" b="1" dirty="0"/>
              <a:t>目的：</a:t>
            </a:r>
            <a:endParaRPr lang="en-US" altLang="zh-CN" sz="2800" b="1" dirty="0"/>
          </a:p>
          <a:p>
            <a:pPr indent="467995" algn="just">
              <a:lnSpc>
                <a:spcPct val="150000"/>
              </a:lnSpc>
            </a:pPr>
            <a:r>
              <a:rPr lang="zh-CN" altLang="en-US" sz="2400" dirty="0"/>
              <a:t>基于</a:t>
            </a:r>
            <a:r>
              <a:rPr lang="en-US" altLang="zh-CN" sz="2400" dirty="0"/>
              <a:t>WebGL</a:t>
            </a:r>
            <a:r>
              <a:rPr lang="zh-CN" altLang="en-US" sz="2400" dirty="0"/>
              <a:t>技术构建一个三维地质模型可视化系统</a:t>
            </a:r>
            <a:endParaRPr lang="en-US" altLang="zh-CN" sz="2400" dirty="0"/>
          </a:p>
          <a:p>
            <a:pPr indent="467995" algn="just">
              <a:lnSpc>
                <a:spcPct val="150000"/>
              </a:lnSpc>
            </a:pPr>
            <a:r>
              <a:rPr lang="zh-CN" altLang="en-US" sz="2800" b="1" dirty="0"/>
              <a:t>意义：</a:t>
            </a:r>
            <a:endParaRPr lang="en-US" altLang="zh-CN" sz="2800" b="1" dirty="0"/>
          </a:p>
          <a:p>
            <a:pPr indent="467995" algn="just">
              <a:lnSpc>
                <a:spcPct val="150000"/>
              </a:lnSpc>
            </a:pP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基于</a:t>
            </a:r>
            <a:r>
              <a:rPr lang="en-US" altLang="zh-CN" sz="2000" kern="100" dirty="0">
                <a:effectLst/>
                <a:latin typeface="Times New Roman" panose="02020603050405020304" pitchFamily="18" charset="0"/>
                <a:ea typeface="宋体" panose="02010600030101010101" pitchFamily="2" charset="-122"/>
              </a:rPr>
              <a:t>WebGL</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的可视化方法跨平台能力强，可操作性好且不需要额外购买昂贵的专业性软件。这种可视化方法构建了比较贴合的地质体三维模型，结合</a:t>
            </a:r>
            <a:r>
              <a:rPr lang="en-US" altLang="zh-CN" sz="2000" kern="100" dirty="0">
                <a:effectLst/>
                <a:latin typeface="Times New Roman" panose="02020603050405020304" pitchFamily="18" charset="0"/>
                <a:ea typeface="宋体" panose="02010600030101010101" pitchFamily="2" charset="-122"/>
              </a:rPr>
              <a:t>Web</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端的跨平台优点，能够实现任意地质</a:t>
            </a:r>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数据的</a:t>
            </a:r>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三维</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可视化，用户能够随时随地查看三维模型并</a:t>
            </a:r>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进行交互</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，方便了科学研究以及数据共享</a:t>
            </a:r>
            <a:r>
              <a:rPr lang="zh-CN" altLang="en-US" sz="20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这对地质信息的快速传递使用和地质信息</a:t>
            </a:r>
            <a:r>
              <a:rPr lang="en-US" altLang="zh-CN" sz="2000" kern="100" dirty="0">
                <a:effectLst/>
                <a:latin typeface="Times New Roman" panose="02020603050405020304" pitchFamily="18" charset="0"/>
                <a:ea typeface="宋体" panose="02010600030101010101" pitchFamily="2" charset="-122"/>
                <a:cs typeface="宋体" panose="02010600030101010101" pitchFamily="2" charset="-122"/>
              </a:rPr>
              <a:t>Web3D</a:t>
            </a:r>
            <a:r>
              <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rPr>
              <a:t>可视化具有重要意义。</a:t>
            </a:r>
            <a:endParaRPr lang="zh-CN" altLang="zh-CN" sz="2000" dirty="0">
              <a:effectLst/>
              <a:latin typeface="宋体" panose="02010600030101010101" pitchFamily="2" charset="-122"/>
              <a:ea typeface="宋体" panose="02010600030101010101" pitchFamily="2" charset="-122"/>
              <a:cs typeface="宋体" panose="02010600030101010101" pitchFamily="2" charset="-122"/>
            </a:endParaRPr>
          </a:p>
          <a:p>
            <a:pPr indent="467995" algn="just">
              <a:lnSpc>
                <a:spcPct val="150000"/>
              </a:lnSpc>
            </a:pPr>
            <a:endParaRPr lang="zh-CN" altLang="zh-CN" sz="2400" dirty="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r>
              <a:rPr lang="zh-CN" altLang="en-US" sz="2800" b="1" dirty="0">
                <a:solidFill>
                  <a:srgbClr val="9D0335"/>
                </a:solidFill>
                <a:sym typeface="+mn-ea"/>
              </a:rPr>
              <a:t>国内外研究现状</a:t>
            </a:r>
          </a:p>
        </p:txBody>
      </p:sp>
      <p:sp>
        <p:nvSpPr>
          <p:cNvPr id="5" name="文本框 4"/>
          <p:cNvSpPr txBox="1"/>
          <p:nvPr/>
        </p:nvSpPr>
        <p:spPr>
          <a:xfrm>
            <a:off x="576580" y="929345"/>
            <a:ext cx="6094562" cy="460375"/>
          </a:xfrm>
          <a:prstGeom prst="rect">
            <a:avLst/>
          </a:prstGeom>
          <a:noFill/>
        </p:spPr>
        <p:txBody>
          <a:bodyPr wrap="square">
            <a:spAutoFit/>
          </a:bodyPr>
          <a:lstStyle/>
          <a:p>
            <a:pPr algn="l">
              <a:buClrTx/>
              <a:buSzTx/>
              <a:buFontTx/>
            </a:pPr>
            <a:r>
              <a:rPr lang="zh-CN" altLang="en-US"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三维建模研究现状</a:t>
            </a:r>
            <a:endParaRPr lang="en-US" altLang="zh-CN"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p:txBody>
      </p:sp>
      <p:graphicFrame>
        <p:nvGraphicFramePr>
          <p:cNvPr id="11" name="表格 11"/>
          <p:cNvGraphicFramePr>
            <a:graphicFrameLocks noGrp="1"/>
          </p:cNvGraphicFramePr>
          <p:nvPr>
            <p:custDataLst>
              <p:tags r:id="rId1"/>
            </p:custDataLst>
            <p:extLst>
              <p:ext uri="{D42A27DB-BD31-4B8C-83A1-F6EECF244321}">
                <p14:modId xmlns:p14="http://schemas.microsoft.com/office/powerpoint/2010/main" val="3606007223"/>
              </p:ext>
            </p:extLst>
          </p:nvPr>
        </p:nvGraphicFramePr>
        <p:xfrm>
          <a:off x="576580" y="1428979"/>
          <a:ext cx="10690134" cy="4146044"/>
        </p:xfrm>
        <a:graphic>
          <a:graphicData uri="http://schemas.openxmlformats.org/drawingml/2006/table">
            <a:tbl>
              <a:tblPr firstRow="1" bandRow="1">
                <a:tableStyleId>{5C22544A-7EE6-4342-B048-85BDC9FD1C3A}</a:tableStyleId>
              </a:tblPr>
              <a:tblGrid>
                <a:gridCol w="1916249">
                  <a:extLst>
                    <a:ext uri="{9D8B030D-6E8A-4147-A177-3AD203B41FA5}">
                      <a16:colId xmlns:a16="http://schemas.microsoft.com/office/drawing/2014/main" val="20000"/>
                    </a:ext>
                  </a:extLst>
                </a:gridCol>
                <a:gridCol w="762000">
                  <a:extLst>
                    <a:ext uri="{9D8B030D-6E8A-4147-A177-3AD203B41FA5}">
                      <a16:colId xmlns:a16="http://schemas.microsoft.com/office/drawing/2014/main" val="20001"/>
                    </a:ext>
                  </a:extLst>
                </a:gridCol>
                <a:gridCol w="8011885">
                  <a:extLst>
                    <a:ext uri="{9D8B030D-6E8A-4147-A177-3AD203B41FA5}">
                      <a16:colId xmlns:a16="http://schemas.microsoft.com/office/drawing/2014/main" val="20002"/>
                    </a:ext>
                  </a:extLst>
                </a:gridCol>
              </a:tblGrid>
              <a:tr h="370840">
                <a:tc>
                  <a:txBody>
                    <a:bodyPr/>
                    <a:lstStyle/>
                    <a:p>
                      <a:pPr marL="0" algn="l" defTabSz="914400" rtl="0" eaLnBrk="1" latinLnBrk="0" hangingPunct="1"/>
                      <a:r>
                        <a:rPr lang="zh-CN" altLang="en-US" sz="1800" b="1" kern="1200" dirty="0">
                          <a:solidFill>
                            <a:schemeClr val="bg1"/>
                          </a:solidFill>
                          <a:latin typeface="+mn-lt"/>
                          <a:ea typeface="+mn-ea"/>
                          <a:cs typeface="+mn-cs"/>
                        </a:rPr>
                        <a:t>研究人员</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时间</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研究内容</a:t>
                      </a:r>
                    </a:p>
                  </a:txBody>
                  <a:tcPr>
                    <a:solidFill>
                      <a:srgbClr val="4472C4"/>
                    </a:solidFill>
                  </a:tcPr>
                </a:tc>
                <a:extLst>
                  <a:ext uri="{0D108BD9-81ED-4DB2-BD59-A6C34878D82A}">
                    <a16:rowId xmlns:a16="http://schemas.microsoft.com/office/drawing/2014/main" val="10000"/>
                  </a:ext>
                </a:extLst>
              </a:tr>
              <a:tr h="370840">
                <a:tc>
                  <a:txBody>
                    <a:bodyPr/>
                    <a:lstStyle/>
                    <a:p>
                      <a:pPr marL="0" algn="l" defTabSz="914400" rtl="0" fontAlgn="auto">
                        <a:lnSpc>
                          <a:spcPct val="120000"/>
                        </a:lnSpc>
                      </a:pPr>
                      <a:r>
                        <a:rPr lang="en-US" altLang="zh-CN" sz="1800" kern="1200">
                          <a:solidFill>
                            <a:schemeClr val="dk1"/>
                          </a:solidFill>
                          <a:effectLst/>
                          <a:latin typeface="+mn-lt"/>
                          <a:ea typeface="+mn-ea"/>
                          <a:cs typeface="+mn-cs"/>
                        </a:rPr>
                        <a:t>Simon Houlding</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kern="1200">
                          <a:solidFill>
                            <a:schemeClr val="dk1"/>
                          </a:solidFill>
                          <a:effectLst/>
                          <a:latin typeface="+mn-lt"/>
                          <a:ea typeface="+mn-ea"/>
                          <a:cs typeface="+mn-cs"/>
                        </a:rPr>
                        <a:t>1994</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800" kern="1200">
                          <a:solidFill>
                            <a:schemeClr val="dk1"/>
                          </a:solidFill>
                          <a:effectLst/>
                          <a:latin typeface="+mn-lt"/>
                          <a:ea typeface="+mn-ea"/>
                          <a:cs typeface="+mn-cs"/>
                        </a:rPr>
                        <a:t>三维地质建模概念</a:t>
                      </a:r>
                      <a:r>
                        <a:rPr lang="zh-CN" altLang="en-US" sz="1800" kern="1200">
                          <a:solidFill>
                            <a:schemeClr val="dk1"/>
                          </a:solidFill>
                          <a:effectLst/>
                          <a:latin typeface="+mn-lt"/>
                          <a:ea typeface="+mn-ea"/>
                          <a:cs typeface="+mn-cs"/>
                        </a:rPr>
                        <a:t>的提出</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1"/>
                  </a:ext>
                </a:extLst>
              </a:tr>
              <a:tr h="370840">
                <a:tc>
                  <a:txBody>
                    <a:bodyPr/>
                    <a:lstStyle/>
                    <a:p>
                      <a:pPr marL="0" algn="l" defTabSz="914400" rtl="0" fontAlgn="auto">
                        <a:lnSpc>
                          <a:spcPct val="120000"/>
                        </a:lnSpc>
                      </a:pPr>
                      <a:r>
                        <a:rPr lang="en-US" altLang="zh-CN" sz="1800" kern="1200">
                          <a:solidFill>
                            <a:schemeClr val="dk1"/>
                          </a:solidFill>
                          <a:effectLst/>
                          <a:latin typeface="+mn-lt"/>
                          <a:ea typeface="+mn-ea"/>
                          <a:cs typeface="+mn-cs"/>
                        </a:rPr>
                        <a:t>Gore</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kern="1200">
                          <a:solidFill>
                            <a:schemeClr val="dk1"/>
                          </a:solidFill>
                          <a:effectLst/>
                          <a:latin typeface="+mn-lt"/>
                          <a:ea typeface="+mn-ea"/>
                          <a:cs typeface="+mn-cs"/>
                        </a:rPr>
                        <a:t>1998</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800" kern="1200">
                          <a:solidFill>
                            <a:schemeClr val="dk1"/>
                          </a:solidFill>
                          <a:effectLst/>
                          <a:latin typeface="+mn-lt"/>
                          <a:ea typeface="+mn-ea"/>
                          <a:cs typeface="+mn-cs"/>
                        </a:rPr>
                        <a:t>“数字地球”理念的提出以及实践的深化</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2"/>
                  </a:ext>
                </a:extLst>
              </a:tr>
              <a:tr h="420370">
                <a:tc>
                  <a:txBody>
                    <a:bodyPr/>
                    <a:lstStyle/>
                    <a:p>
                      <a:pPr marL="0" algn="l" defTabSz="914400" rtl="0" fontAlgn="auto">
                        <a:lnSpc>
                          <a:spcPct val="120000"/>
                        </a:lnSpc>
                      </a:pPr>
                      <a:r>
                        <a:rPr lang="zh-CN" altLang="zh-CN" sz="1800" kern="1200">
                          <a:solidFill>
                            <a:schemeClr val="dk1"/>
                          </a:solidFill>
                          <a:effectLst/>
                          <a:latin typeface="+mn-lt"/>
                          <a:ea typeface="+mn-ea"/>
                          <a:cs typeface="+mn-cs"/>
                        </a:rPr>
                        <a:t>李清泉</a:t>
                      </a:r>
                      <a:r>
                        <a:rPr lang="en-US" altLang="zh-CN" sz="1800" kern="1200">
                          <a:solidFill>
                            <a:schemeClr val="dk1"/>
                          </a:solidFill>
                          <a:effectLst/>
                          <a:latin typeface="+mn-lt"/>
                          <a:ea typeface="+mn-ea"/>
                          <a:cs typeface="+mn-cs"/>
                        </a:rPr>
                        <a:t>,</a:t>
                      </a:r>
                      <a:r>
                        <a:rPr lang="zh-CN" altLang="zh-CN" sz="1800" kern="1200">
                          <a:solidFill>
                            <a:schemeClr val="dk1"/>
                          </a:solidFill>
                          <a:effectLst/>
                          <a:latin typeface="+mn-lt"/>
                          <a:ea typeface="+mn-ea"/>
                          <a:cs typeface="+mn-cs"/>
                        </a:rPr>
                        <a:t>李德仁</a:t>
                      </a:r>
                      <a:r>
                        <a:rPr lang="zh-CN" altLang="en-US" sz="1800" kern="1200">
                          <a:solidFill>
                            <a:schemeClr val="dk1"/>
                          </a:solidFill>
                          <a:effectLst/>
                          <a:latin typeface="+mn-lt"/>
                          <a:ea typeface="+mn-ea"/>
                          <a:cs typeface="+mn-cs"/>
                        </a:rPr>
                        <a:t>等</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b="0" kern="1200">
                          <a:solidFill>
                            <a:schemeClr val="dk1"/>
                          </a:solidFill>
                          <a:latin typeface="+mn-lt"/>
                          <a:ea typeface="+mn-ea"/>
                          <a:cs typeface="+mn-cs"/>
                        </a:rPr>
                        <a:t>1998</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800" kern="1200">
                          <a:solidFill>
                            <a:schemeClr val="dk1"/>
                          </a:solidFill>
                          <a:effectLst/>
                          <a:latin typeface="+mn-lt"/>
                          <a:ea typeface="+mn-ea"/>
                          <a:cs typeface="+mn-cs"/>
                        </a:rPr>
                        <a:t>针对面模型、体模型、混合模型三大三维地质模型分别提出了三种不同的三维数据模型</a:t>
                      </a:r>
                    </a:p>
                  </a:txBody>
                  <a:tcPr/>
                </a:tc>
                <a:extLst>
                  <a:ext uri="{0D108BD9-81ED-4DB2-BD59-A6C34878D82A}">
                    <a16:rowId xmlns:a16="http://schemas.microsoft.com/office/drawing/2014/main" val="631007267"/>
                  </a:ext>
                </a:extLst>
              </a:tr>
              <a:tr h="420370">
                <a:tc>
                  <a:txBody>
                    <a:bodyPr/>
                    <a:lstStyle/>
                    <a:p>
                      <a:pPr marL="0" algn="l" defTabSz="914400" rtl="0" fontAlgn="auto">
                        <a:lnSpc>
                          <a:spcPct val="120000"/>
                        </a:lnSpc>
                      </a:pPr>
                      <a:r>
                        <a:rPr lang="en-US" altLang="zh-CN" sz="1800" kern="1200">
                          <a:solidFill>
                            <a:schemeClr val="dk1"/>
                          </a:solidFill>
                          <a:effectLst/>
                          <a:latin typeface="+mn-lt"/>
                          <a:ea typeface="+mn-ea"/>
                          <a:cs typeface="+mn-cs"/>
                        </a:rPr>
                        <a:t>Sprague</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kern="1200">
                          <a:solidFill>
                            <a:schemeClr val="dk1"/>
                          </a:solidFill>
                          <a:effectLst/>
                          <a:latin typeface="+mn-lt"/>
                          <a:ea typeface="+mn-ea"/>
                          <a:cs typeface="+mn-cs"/>
                        </a:rPr>
                        <a:t>2006</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en-US" sz="1800" b="0" i="0" kern="1200">
                          <a:solidFill>
                            <a:schemeClr val="dk1"/>
                          </a:solidFill>
                          <a:effectLst/>
                          <a:latin typeface="+mn-lt"/>
                          <a:ea typeface="+mn-ea"/>
                          <a:cs typeface="+mn-cs"/>
                        </a:rPr>
                        <a:t>发表了关于利用计算机平台实现三维地质建模可视化的文章</a:t>
                      </a:r>
                      <a:endParaRPr lang="zh-CN" altLang="zh-CN" sz="1800" kern="1200">
                        <a:solidFill>
                          <a:schemeClr val="dk1"/>
                        </a:solidFill>
                        <a:effectLst/>
                        <a:latin typeface="+mn-lt"/>
                        <a:ea typeface="+mn-ea"/>
                        <a:cs typeface="+mn-cs"/>
                      </a:endParaRPr>
                    </a:p>
                  </a:txBody>
                  <a:tcPr/>
                </a:tc>
                <a:extLst>
                  <a:ext uri="{0D108BD9-81ED-4DB2-BD59-A6C34878D82A}">
                    <a16:rowId xmlns:a16="http://schemas.microsoft.com/office/drawing/2014/main" val="10003"/>
                  </a:ext>
                </a:extLst>
              </a:tr>
              <a:tr h="370840">
                <a:tc>
                  <a:txBody>
                    <a:bodyPr/>
                    <a:lstStyle/>
                    <a:p>
                      <a:pPr marL="0" algn="l" defTabSz="914400" rtl="0" fontAlgn="auto">
                        <a:lnSpc>
                          <a:spcPct val="120000"/>
                        </a:lnSpc>
                      </a:pPr>
                      <a:r>
                        <a:rPr lang="zh-CN" altLang="zh-CN" sz="1800" kern="1200">
                          <a:solidFill>
                            <a:schemeClr val="dk1"/>
                          </a:solidFill>
                          <a:effectLst/>
                          <a:latin typeface="+mn-lt"/>
                          <a:ea typeface="+mn-ea"/>
                          <a:cs typeface="+mn-cs"/>
                        </a:rPr>
                        <a:t>唐丙寅</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kern="1200">
                          <a:solidFill>
                            <a:schemeClr val="dk1"/>
                          </a:solidFill>
                          <a:effectLst/>
                          <a:latin typeface="+mn-lt"/>
                          <a:ea typeface="+mn-ea"/>
                          <a:cs typeface="+mn-cs"/>
                        </a:rPr>
                        <a:t>2015</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800" kern="1200">
                          <a:solidFill>
                            <a:schemeClr val="dk1"/>
                          </a:solidFill>
                          <a:effectLst/>
                          <a:latin typeface="+mn-lt"/>
                          <a:ea typeface="+mn-ea"/>
                          <a:cs typeface="+mn-cs"/>
                        </a:rPr>
                        <a:t>提出了一种基于非规则三角网（</a:t>
                      </a:r>
                      <a:r>
                        <a:rPr lang="en-US" altLang="zh-CN" sz="1800" kern="1200">
                          <a:solidFill>
                            <a:schemeClr val="dk1"/>
                          </a:solidFill>
                          <a:effectLst/>
                          <a:latin typeface="+mn-lt"/>
                          <a:ea typeface="+mn-ea"/>
                          <a:cs typeface="+mn-cs"/>
                        </a:rPr>
                        <a:t>TIN</a:t>
                      </a:r>
                      <a:r>
                        <a:rPr lang="zh-CN" altLang="zh-CN" sz="1800" kern="1200">
                          <a:solidFill>
                            <a:schemeClr val="dk1"/>
                          </a:solidFill>
                          <a:effectLst/>
                          <a:latin typeface="+mn-lt"/>
                          <a:ea typeface="+mn-ea"/>
                          <a:cs typeface="+mn-cs"/>
                        </a:rPr>
                        <a:t>）和角点网格（</a:t>
                      </a:r>
                      <a:r>
                        <a:rPr lang="en-US" altLang="zh-CN" sz="1800" kern="1200">
                          <a:solidFill>
                            <a:schemeClr val="dk1"/>
                          </a:solidFill>
                          <a:effectLst/>
                          <a:latin typeface="+mn-lt"/>
                          <a:ea typeface="+mn-ea"/>
                          <a:cs typeface="+mn-cs"/>
                        </a:rPr>
                        <a:t>CPG</a:t>
                      </a:r>
                      <a:r>
                        <a:rPr lang="zh-CN" altLang="zh-CN" sz="1800" kern="1200">
                          <a:solidFill>
                            <a:schemeClr val="dk1"/>
                          </a:solidFill>
                          <a:effectLst/>
                          <a:latin typeface="+mn-lt"/>
                          <a:ea typeface="+mn-ea"/>
                          <a:cs typeface="+mn-cs"/>
                        </a:rPr>
                        <a:t>）的混合空间数据模型</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7"/>
                  </a:ext>
                </a:extLst>
              </a:tr>
              <a:tr h="370840">
                <a:tc>
                  <a:txBody>
                    <a:bodyPr/>
                    <a:lstStyle/>
                    <a:p>
                      <a:pPr marL="0" algn="l" defTabSz="914400" rtl="0" fontAlgn="auto">
                        <a:lnSpc>
                          <a:spcPct val="120000"/>
                        </a:lnSpc>
                      </a:pPr>
                      <a:r>
                        <a:rPr lang="zh-CN" altLang="zh-CN" sz="1800" kern="1200">
                          <a:solidFill>
                            <a:schemeClr val="dk1"/>
                          </a:solidFill>
                          <a:effectLst/>
                          <a:latin typeface="+mn-lt"/>
                          <a:ea typeface="+mn-ea"/>
                          <a:cs typeface="+mn-cs"/>
                        </a:rPr>
                        <a:t>王丽芳</a:t>
                      </a:r>
                      <a:r>
                        <a:rPr lang="en-US" altLang="zh-CN" sz="1800" kern="1200">
                          <a:solidFill>
                            <a:schemeClr val="dk1"/>
                          </a:solidFill>
                          <a:effectLst/>
                          <a:latin typeface="+mn-lt"/>
                          <a:ea typeface="+mn-ea"/>
                          <a:cs typeface="+mn-cs"/>
                        </a:rPr>
                        <a:t>,</a:t>
                      </a:r>
                      <a:r>
                        <a:rPr lang="zh-CN" altLang="zh-CN" sz="1800" kern="1200">
                          <a:solidFill>
                            <a:schemeClr val="dk1"/>
                          </a:solidFill>
                          <a:effectLst/>
                          <a:latin typeface="+mn-lt"/>
                          <a:ea typeface="+mn-ea"/>
                          <a:cs typeface="+mn-cs"/>
                        </a:rPr>
                        <a:t>刘肖莉</a:t>
                      </a:r>
                      <a:r>
                        <a:rPr lang="en-US" altLang="zh-CN" sz="1800" kern="1200">
                          <a:solidFill>
                            <a:schemeClr val="dk1"/>
                          </a:solidFill>
                          <a:effectLst/>
                          <a:latin typeface="+mn-lt"/>
                          <a:ea typeface="+mn-ea"/>
                          <a:cs typeface="+mn-cs"/>
                        </a:rPr>
                        <a:t>,</a:t>
                      </a:r>
                      <a:r>
                        <a:rPr lang="zh-CN" altLang="en-US" sz="1800" b="0" kern="1200">
                          <a:solidFill>
                            <a:schemeClr val="dk1"/>
                          </a:solidFill>
                          <a:latin typeface="+mn-lt"/>
                          <a:ea typeface="+mn-ea"/>
                          <a:cs typeface="+mn-cs"/>
                        </a:rPr>
                        <a:t>等</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en-US" altLang="zh-CN" sz="1800" b="0" kern="1200">
                          <a:solidFill>
                            <a:schemeClr val="dk1"/>
                          </a:solidFill>
                          <a:latin typeface="+mn-lt"/>
                          <a:ea typeface="+mn-ea"/>
                          <a:cs typeface="+mn-cs"/>
                        </a:rPr>
                        <a:t>2024</a:t>
                      </a:r>
                      <a:endParaRPr lang="zh-CN" altLang="en-US" sz="1800" b="0" kern="1200" dirty="0">
                        <a:solidFill>
                          <a:schemeClr val="dk1"/>
                        </a:solidFill>
                        <a:latin typeface="+mn-lt"/>
                        <a:ea typeface="+mn-ea"/>
                        <a:cs typeface="+mn-cs"/>
                      </a:endParaRPr>
                    </a:p>
                  </a:txBody>
                  <a:tcPr/>
                </a:tc>
                <a:tc>
                  <a:txBody>
                    <a:bodyPr/>
                    <a:lstStyle/>
                    <a:p>
                      <a:pPr marL="0" algn="l" defTabSz="914400" rtl="0" fontAlgn="auto">
                        <a:lnSpc>
                          <a:spcPct val="120000"/>
                        </a:lnSpc>
                      </a:pPr>
                      <a:r>
                        <a:rPr lang="zh-CN" altLang="zh-CN" sz="1400" kern="1200">
                          <a:solidFill>
                            <a:schemeClr val="dk1"/>
                          </a:solidFill>
                          <a:effectLst/>
                          <a:latin typeface="+mn-lt"/>
                          <a:ea typeface="+mn-ea"/>
                          <a:cs typeface="+mn-cs"/>
                        </a:rPr>
                        <a:t>采用了一种基于贝叶斯</a:t>
                      </a:r>
                      <a:r>
                        <a:rPr lang="en-US" altLang="zh-CN" sz="1400" kern="1200">
                          <a:solidFill>
                            <a:schemeClr val="dk1"/>
                          </a:solidFill>
                          <a:effectLst/>
                          <a:latin typeface="+mn-lt"/>
                          <a:ea typeface="+mn-ea"/>
                          <a:cs typeface="+mn-cs"/>
                        </a:rPr>
                        <a:t>-</a:t>
                      </a:r>
                      <a:r>
                        <a:rPr lang="zh-CN" altLang="zh-CN" sz="1400" kern="1200">
                          <a:solidFill>
                            <a:schemeClr val="dk1"/>
                          </a:solidFill>
                          <a:effectLst/>
                          <a:latin typeface="+mn-lt"/>
                          <a:ea typeface="+mn-ea"/>
                          <a:cs typeface="+mn-cs"/>
                        </a:rPr>
                        <a:t>马尔科夫链蒙特卡洛方法的三维地质模型概率性推断框架，在协同克里金</a:t>
                      </a:r>
                      <a:r>
                        <a:rPr lang="en-US" altLang="zh-CN" sz="1400" kern="1200">
                          <a:solidFill>
                            <a:schemeClr val="dk1"/>
                          </a:solidFill>
                          <a:effectLst/>
                          <a:latin typeface="+mn-lt"/>
                          <a:ea typeface="+mn-ea"/>
                          <a:cs typeface="+mn-cs"/>
                        </a:rPr>
                        <a:t>(Cokriging)</a:t>
                      </a:r>
                      <a:r>
                        <a:rPr lang="zh-CN" altLang="zh-CN" sz="1400" kern="1200">
                          <a:solidFill>
                            <a:schemeClr val="dk1"/>
                          </a:solidFill>
                          <a:effectLst/>
                          <a:latin typeface="+mn-lt"/>
                          <a:ea typeface="+mn-ea"/>
                          <a:cs typeface="+mn-cs"/>
                        </a:rPr>
                        <a:t>插值的三维地质隐式建模过程中，显式地考虑先验参数的不确定性，并将已有地质知识或地球物理勘探数据以似然函数的方式嵌入到推断框架中，来充分保证三维地质模型符合已有的地质知识</a:t>
                      </a:r>
                      <a:endParaRPr lang="zh-CN" altLang="en-US" sz="1400" b="0" kern="1200" dirty="0">
                        <a:solidFill>
                          <a:schemeClr val="dk1"/>
                        </a:solidFill>
                        <a:latin typeface="+mn-lt"/>
                        <a:ea typeface="+mn-ea"/>
                        <a:cs typeface="+mn-cs"/>
                      </a:endParaRPr>
                    </a:p>
                  </a:txBody>
                  <a:tcPr/>
                </a:tc>
                <a:extLst>
                  <a:ext uri="{0D108BD9-81ED-4DB2-BD59-A6C34878D82A}">
                    <a16:rowId xmlns:a16="http://schemas.microsoft.com/office/drawing/2014/main" val="10008"/>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pPr algn="l">
              <a:buClrTx/>
              <a:buSzTx/>
              <a:buFontTx/>
            </a:pPr>
            <a:r>
              <a:rPr lang="zh-CN" altLang="en-US" sz="2800" b="1" dirty="0">
                <a:solidFill>
                  <a:srgbClr val="9D0335"/>
                </a:solidFill>
                <a:sym typeface="+mn-ea"/>
              </a:rPr>
              <a:t>国内外研究现状</a:t>
            </a:r>
            <a:endParaRPr lang="zh-CN" altLang="en-US" sz="2800" b="1" dirty="0">
              <a:solidFill>
                <a:srgbClr val="9D0335"/>
              </a:solidFill>
            </a:endParaRPr>
          </a:p>
        </p:txBody>
      </p:sp>
      <p:sp>
        <p:nvSpPr>
          <p:cNvPr id="3" name="文本框 2"/>
          <p:cNvSpPr txBox="1"/>
          <p:nvPr/>
        </p:nvSpPr>
        <p:spPr>
          <a:xfrm>
            <a:off x="576580" y="929345"/>
            <a:ext cx="6094562" cy="830997"/>
          </a:xfrm>
          <a:prstGeom prst="rect">
            <a:avLst/>
          </a:prstGeom>
          <a:noFill/>
        </p:spPr>
        <p:txBody>
          <a:bodyPr wrap="square">
            <a:spAutoFit/>
          </a:bodyPr>
          <a:lstStyle/>
          <a:p>
            <a:r>
              <a:rPr lang="zh-CN" altLang="zh-CN"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三维可视化平台研究现状</a:t>
            </a:r>
          </a:p>
          <a:p>
            <a:endParaRPr lang="zh-CN" altLang="zh-CN" sz="2400" kern="100" dirty="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p:txBody>
      </p:sp>
      <p:graphicFrame>
        <p:nvGraphicFramePr>
          <p:cNvPr id="7" name="表格 11"/>
          <p:cNvGraphicFramePr>
            <a:graphicFrameLocks noGrp="1"/>
          </p:cNvGraphicFramePr>
          <p:nvPr>
            <p:custDataLst>
              <p:tags r:id="rId1"/>
            </p:custDataLst>
            <p:extLst>
              <p:ext uri="{D42A27DB-BD31-4B8C-83A1-F6EECF244321}">
                <p14:modId xmlns:p14="http://schemas.microsoft.com/office/powerpoint/2010/main" val="873932622"/>
              </p:ext>
            </p:extLst>
          </p:nvPr>
        </p:nvGraphicFramePr>
        <p:xfrm>
          <a:off x="576580" y="1456337"/>
          <a:ext cx="10690134" cy="5252048"/>
        </p:xfrm>
        <a:graphic>
          <a:graphicData uri="http://schemas.openxmlformats.org/drawingml/2006/table">
            <a:tbl>
              <a:tblPr firstRow="1" bandRow="1">
                <a:tableStyleId>{5C22544A-7EE6-4342-B048-85BDC9FD1C3A}</a:tableStyleId>
              </a:tblPr>
              <a:tblGrid>
                <a:gridCol w="1927134">
                  <a:extLst>
                    <a:ext uri="{9D8B030D-6E8A-4147-A177-3AD203B41FA5}">
                      <a16:colId xmlns:a16="http://schemas.microsoft.com/office/drawing/2014/main" val="20000"/>
                    </a:ext>
                  </a:extLst>
                </a:gridCol>
                <a:gridCol w="751115">
                  <a:extLst>
                    <a:ext uri="{9D8B030D-6E8A-4147-A177-3AD203B41FA5}">
                      <a16:colId xmlns:a16="http://schemas.microsoft.com/office/drawing/2014/main" val="20001"/>
                    </a:ext>
                  </a:extLst>
                </a:gridCol>
                <a:gridCol w="8011885">
                  <a:extLst>
                    <a:ext uri="{9D8B030D-6E8A-4147-A177-3AD203B41FA5}">
                      <a16:colId xmlns:a16="http://schemas.microsoft.com/office/drawing/2014/main" val="20002"/>
                    </a:ext>
                  </a:extLst>
                </a:gridCol>
              </a:tblGrid>
              <a:tr h="349965">
                <a:tc>
                  <a:txBody>
                    <a:bodyPr/>
                    <a:lstStyle/>
                    <a:p>
                      <a:pPr marL="0" algn="l" defTabSz="914400" rtl="0" eaLnBrk="1" latinLnBrk="0" hangingPunct="1"/>
                      <a:r>
                        <a:rPr lang="zh-CN" altLang="en-US" sz="1800" b="1" kern="1200" dirty="0">
                          <a:solidFill>
                            <a:schemeClr val="bg1"/>
                          </a:solidFill>
                          <a:latin typeface="+mn-lt"/>
                          <a:ea typeface="+mn-ea"/>
                          <a:cs typeface="+mn-cs"/>
                        </a:rPr>
                        <a:t>研究人员</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时间</a:t>
                      </a:r>
                    </a:p>
                  </a:txBody>
                  <a:tcPr>
                    <a:solidFill>
                      <a:srgbClr val="4472C4"/>
                    </a:solidFill>
                  </a:tcPr>
                </a:tc>
                <a:tc>
                  <a:txBody>
                    <a:bodyPr/>
                    <a:lstStyle/>
                    <a:p>
                      <a:pPr marL="0" algn="l" defTabSz="914400" rtl="0" eaLnBrk="1" latinLnBrk="0" hangingPunct="1"/>
                      <a:r>
                        <a:rPr lang="zh-CN" altLang="en-US" sz="1800" b="1" kern="1200" dirty="0">
                          <a:solidFill>
                            <a:schemeClr val="bg1"/>
                          </a:solidFill>
                          <a:latin typeface="+mn-lt"/>
                          <a:ea typeface="+mn-ea"/>
                          <a:cs typeface="+mn-cs"/>
                        </a:rPr>
                        <a:t>研究内容</a:t>
                      </a:r>
                    </a:p>
                  </a:txBody>
                  <a:tcPr>
                    <a:solidFill>
                      <a:srgbClr val="4472C4"/>
                    </a:solidFill>
                  </a:tcPr>
                </a:tc>
                <a:extLst>
                  <a:ext uri="{0D108BD9-81ED-4DB2-BD59-A6C34878D82A}">
                    <a16:rowId xmlns:a16="http://schemas.microsoft.com/office/drawing/2014/main" val="10000"/>
                  </a:ext>
                </a:extLst>
              </a:tr>
              <a:tr h="862928">
                <a:tc>
                  <a:txBody>
                    <a:bodyPr/>
                    <a:lstStyle/>
                    <a:p>
                      <a:pPr marL="0" algn="l" defTabSz="914400" rtl="0" eaLnBrk="1" latinLnBrk="0" hangingPunct="1"/>
                      <a:r>
                        <a:rPr lang="en-US" altLang="zh-CN" sz="1800" b="0" i="0" kern="1200">
                          <a:solidFill>
                            <a:schemeClr val="dk1"/>
                          </a:solidFill>
                          <a:effectLst/>
                          <a:latin typeface="+mn-lt"/>
                          <a:ea typeface="+mn-ea"/>
                          <a:cs typeface="+mn-cs"/>
                        </a:rPr>
                        <a:t>Gemcom </a:t>
                      </a:r>
                      <a:r>
                        <a:rPr lang="zh-CN" altLang="en-US" sz="1800" b="0" i="0" kern="1200">
                          <a:solidFill>
                            <a:schemeClr val="dk1"/>
                          </a:solidFill>
                          <a:effectLst/>
                          <a:latin typeface="+mn-lt"/>
                          <a:ea typeface="+mn-ea"/>
                          <a:cs typeface="+mn-cs"/>
                        </a:rPr>
                        <a:t>公司</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1985</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Surpac Vision</a:t>
                      </a:r>
                      <a:r>
                        <a:rPr lang="zh-CN" altLang="zh-CN" sz="1800" kern="1200">
                          <a:solidFill>
                            <a:schemeClr val="dk1"/>
                          </a:solidFill>
                          <a:effectLst/>
                          <a:latin typeface="+mn-lt"/>
                          <a:ea typeface="+mn-ea"/>
                          <a:cs typeface="+mn-cs"/>
                        </a:rPr>
                        <a:t>面向数字矿山，集成了矿产资源预估、矿产采集计划、矿产采集生产的各个阶段功能，并为用户提供了使用简单、功能丰富的二次开发函数库</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2355851191"/>
                  </a:ext>
                </a:extLst>
              </a:tr>
              <a:tr h="862928">
                <a:tc>
                  <a:txBody>
                    <a:bodyPr/>
                    <a:lstStyle/>
                    <a:p>
                      <a:pPr marL="0" algn="l" defTabSz="914400" rtl="0" eaLnBrk="1" latinLnBrk="0" hangingPunct="1"/>
                      <a:r>
                        <a:rPr lang="en-US" altLang="zh-CN" sz="1800" b="0" i="0" kern="1200">
                          <a:solidFill>
                            <a:schemeClr val="dk1"/>
                          </a:solidFill>
                          <a:effectLst/>
                          <a:latin typeface="+mn-lt"/>
                          <a:ea typeface="+mn-ea"/>
                          <a:cs typeface="+mn-cs"/>
                        </a:rPr>
                        <a:t>Will Schroeder</a:t>
                      </a:r>
                      <a:r>
                        <a:rPr lang="zh-CN" altLang="en-US" sz="1800" b="0" i="0" kern="1200">
                          <a:solidFill>
                            <a:schemeClr val="dk1"/>
                          </a:solidFill>
                          <a:effectLst/>
                          <a:latin typeface="+mn-lt"/>
                          <a:ea typeface="+mn-ea"/>
                          <a:cs typeface="+mn-cs"/>
                        </a:rPr>
                        <a:t>、</a:t>
                      </a:r>
                      <a:r>
                        <a:rPr lang="en-US" altLang="zh-CN" sz="1800" b="0" i="0" kern="1200">
                          <a:solidFill>
                            <a:schemeClr val="dk1"/>
                          </a:solidFill>
                          <a:effectLst/>
                          <a:latin typeface="+mn-lt"/>
                          <a:ea typeface="+mn-ea"/>
                          <a:cs typeface="+mn-cs"/>
                        </a:rPr>
                        <a:t>Ken Martin </a:t>
                      </a:r>
                      <a:r>
                        <a:rPr lang="zh-CN" altLang="en-US" sz="1800" b="0" i="0" kern="1200">
                          <a:solidFill>
                            <a:schemeClr val="dk1"/>
                          </a:solidFill>
                          <a:effectLst/>
                          <a:latin typeface="+mn-lt"/>
                          <a:ea typeface="+mn-ea"/>
                          <a:cs typeface="+mn-cs"/>
                        </a:rPr>
                        <a:t>和 </a:t>
                      </a:r>
                      <a:r>
                        <a:rPr lang="en-US" altLang="zh-CN" sz="1800" b="0" i="0" kern="1200">
                          <a:solidFill>
                            <a:schemeClr val="dk1"/>
                          </a:solidFill>
                          <a:effectLst/>
                          <a:latin typeface="+mn-lt"/>
                          <a:ea typeface="+mn-ea"/>
                          <a:cs typeface="+mn-cs"/>
                        </a:rPr>
                        <a:t>Bill Lorensen </a:t>
                      </a:r>
                      <a:r>
                        <a:rPr lang="zh-CN" altLang="en-US" sz="1800" b="0" i="0" kern="1200">
                          <a:solidFill>
                            <a:schemeClr val="dk1"/>
                          </a:solidFill>
                          <a:effectLst/>
                          <a:latin typeface="+mn-lt"/>
                          <a:ea typeface="+mn-ea"/>
                          <a:cs typeface="+mn-cs"/>
                        </a:rPr>
                        <a:t>等</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1993</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VTK </a:t>
                      </a:r>
                      <a:r>
                        <a:rPr lang="zh-CN" altLang="en-US" sz="1800" b="0" i="0" kern="1200">
                          <a:solidFill>
                            <a:schemeClr val="dk1"/>
                          </a:solidFill>
                          <a:effectLst/>
                          <a:latin typeface="+mn-lt"/>
                          <a:ea typeface="+mn-ea"/>
                          <a:cs typeface="+mn-cs"/>
                        </a:rPr>
                        <a:t>是一个开源的用于三维可视化的软件系统。它提供了丰富的功能和工具，用于处理和呈现各种类型的三维数据。</a:t>
                      </a:r>
                      <a:r>
                        <a:rPr lang="en-US" altLang="zh-CN" sz="1800" b="0" i="0" kern="1200">
                          <a:solidFill>
                            <a:schemeClr val="dk1"/>
                          </a:solidFill>
                          <a:effectLst/>
                          <a:latin typeface="+mn-lt"/>
                          <a:ea typeface="+mn-ea"/>
                          <a:cs typeface="+mn-cs"/>
                        </a:rPr>
                        <a:t>VTK </a:t>
                      </a:r>
                      <a:r>
                        <a:rPr lang="zh-CN" altLang="en-US" sz="1800" b="0" i="0" kern="1200">
                          <a:solidFill>
                            <a:schemeClr val="dk1"/>
                          </a:solidFill>
                          <a:effectLst/>
                          <a:latin typeface="+mn-lt"/>
                          <a:ea typeface="+mn-ea"/>
                          <a:cs typeface="+mn-cs"/>
                        </a:rPr>
                        <a:t>在科学研究、工程领域和医学图像处理等方面都得到了广泛的应用。</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1"/>
                  </a:ext>
                </a:extLst>
              </a:tr>
              <a:tr h="604050">
                <a:tc>
                  <a:txBody>
                    <a:bodyPr/>
                    <a:lstStyle/>
                    <a:p>
                      <a:pPr marL="0" algn="l" defTabSz="914400" rtl="0" eaLnBrk="1" latinLnBrk="0" hangingPunct="1"/>
                      <a:r>
                        <a:rPr lang="zh-CN" altLang="en-US" sz="1800" b="0" i="0" kern="1200">
                          <a:solidFill>
                            <a:schemeClr val="dk1"/>
                          </a:solidFill>
                          <a:effectLst/>
                          <a:latin typeface="+mn-lt"/>
                          <a:ea typeface="+mn-ea"/>
                          <a:cs typeface="+mn-cs"/>
                        </a:rPr>
                        <a:t>北京超图</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1997</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MapGIS </a:t>
                      </a:r>
                      <a:r>
                        <a:rPr lang="zh-CN" altLang="en-US" sz="1800" b="0" i="0" kern="1200">
                          <a:solidFill>
                            <a:schemeClr val="dk1"/>
                          </a:solidFill>
                          <a:effectLst/>
                          <a:latin typeface="+mn-lt"/>
                          <a:ea typeface="+mn-ea"/>
                          <a:cs typeface="+mn-cs"/>
                        </a:rPr>
                        <a:t>集成了地图制图、数据管理、空间分析、三维可视化等功能，广泛应用于城市规划、土地利用、资源管理、环境保护等领域。</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48376272"/>
                  </a:ext>
                </a:extLst>
              </a:tr>
              <a:tr h="862928">
                <a:tc>
                  <a:txBody>
                    <a:bodyPr/>
                    <a:lstStyle/>
                    <a:p>
                      <a:pPr marL="0" algn="l" defTabSz="914400" rtl="0" eaLnBrk="1" latinLnBrk="0" hangingPunct="1"/>
                      <a:r>
                        <a:rPr lang="zh-CN" altLang="en-US" sz="1800" b="0" i="0" kern="1200">
                          <a:solidFill>
                            <a:schemeClr val="dk1"/>
                          </a:solidFill>
                          <a:effectLst/>
                          <a:latin typeface="+mn-lt"/>
                          <a:ea typeface="+mn-ea"/>
                          <a:cs typeface="+mn-cs"/>
                        </a:rPr>
                        <a:t>中国科学院自动化研究所</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2002</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Easy3D </a:t>
                      </a:r>
                      <a:r>
                        <a:rPr lang="zh-CN" altLang="en-US" sz="1800" b="0" i="0" kern="1200">
                          <a:solidFill>
                            <a:schemeClr val="dk1"/>
                          </a:solidFill>
                          <a:effectLst/>
                          <a:latin typeface="+mn-lt"/>
                          <a:ea typeface="+mn-ea"/>
                          <a:cs typeface="+mn-cs"/>
                        </a:rPr>
                        <a:t>是中国科学院自动化研究所开发的一款三维可视化平台。它提供了丰富的可视化功能和工具，支持多种数据格式，可以用于科学研究、工程设计等领域。</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342891524"/>
                  </a:ext>
                </a:extLst>
              </a:tr>
              <a:tr h="281023">
                <a:tc>
                  <a:txBody>
                    <a:bodyPr/>
                    <a:lstStyle/>
                    <a:p>
                      <a:pPr marL="0" algn="l" defTabSz="914400" rtl="0" eaLnBrk="1" latinLnBrk="0" hangingPunct="1"/>
                      <a:r>
                        <a:rPr lang="zh-CN" altLang="en-US" sz="1800" b="0"/>
                        <a:t>北京龙软科技</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a:solidFill>
                            <a:schemeClr val="dk1"/>
                          </a:solidFill>
                          <a:latin typeface="+mn-lt"/>
                          <a:ea typeface="+mn-ea"/>
                          <a:cs typeface="+mn-cs"/>
                        </a:rPr>
                        <a:t>2007</a:t>
                      </a:r>
                      <a:endParaRPr lang="en-US" altLang="zh-CN" sz="1800" b="0" kern="1200" dirty="0">
                        <a:solidFill>
                          <a:schemeClr val="dk1"/>
                        </a:solidFill>
                        <a:latin typeface="+mn-lt"/>
                        <a:ea typeface="+mn-ea"/>
                        <a:cs typeface="+mn-cs"/>
                      </a:endParaRPr>
                    </a:p>
                  </a:txBody>
                  <a:tcPr/>
                </a:tc>
                <a:tc>
                  <a:txBody>
                    <a:bodyPr/>
                    <a:lstStyle/>
                    <a:p>
                      <a:pPr marL="0" algn="l" defTabSz="914400" rtl="0" eaLnBrk="1" latinLnBrk="0" hangingPunct="1"/>
                      <a:r>
                        <a:rPr lang="zh-CN" altLang="en-US" sz="1800" b="0" i="0" kern="1200">
                          <a:solidFill>
                            <a:schemeClr val="dk1"/>
                          </a:solidFill>
                          <a:effectLst/>
                          <a:latin typeface="+mn-lt"/>
                          <a:ea typeface="+mn-ea"/>
                          <a:cs typeface="+mn-cs"/>
                        </a:rPr>
                        <a:t>基于</a:t>
                      </a:r>
                      <a:r>
                        <a:rPr lang="en-US" altLang="zh-CN" sz="1800" b="0" i="0" kern="1200">
                          <a:solidFill>
                            <a:schemeClr val="dk1"/>
                          </a:solidFill>
                          <a:effectLst/>
                          <a:latin typeface="+mn-lt"/>
                          <a:ea typeface="+mn-ea"/>
                          <a:cs typeface="+mn-cs"/>
                        </a:rPr>
                        <a:t>LongruanGIS3.0</a:t>
                      </a:r>
                      <a:r>
                        <a:rPr lang="zh-CN" altLang="en-US" sz="1800" b="0" i="0" kern="1200">
                          <a:solidFill>
                            <a:schemeClr val="dk1"/>
                          </a:solidFill>
                          <a:effectLst/>
                          <a:latin typeface="+mn-lt"/>
                          <a:ea typeface="+mn-ea"/>
                          <a:cs typeface="+mn-cs"/>
                        </a:rPr>
                        <a:t>的开发，推出了三维可视化与虚拟现实系统、采矿设计系统、调度管理系统、灾害预警系统等</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2463728683"/>
                  </a:ext>
                </a:extLst>
              </a:tr>
              <a:tr h="862928">
                <a:tc>
                  <a:txBody>
                    <a:bodyPr/>
                    <a:lstStyle/>
                    <a:p>
                      <a:pPr marL="0" algn="l" defTabSz="914400" rtl="0" eaLnBrk="1" latinLnBrk="0" hangingPunct="1"/>
                      <a:r>
                        <a:rPr lang="en-US" altLang="zh-CN" sz="1800" b="0" i="0" kern="1200">
                          <a:solidFill>
                            <a:schemeClr val="dk1"/>
                          </a:solidFill>
                          <a:effectLst/>
                          <a:latin typeface="+mn-lt"/>
                          <a:ea typeface="+mn-ea"/>
                          <a:cs typeface="+mn-cs"/>
                        </a:rPr>
                        <a:t>Kitware </a:t>
                      </a:r>
                      <a:r>
                        <a:rPr lang="zh-CN" altLang="en-US" sz="1800" b="0" i="0" kern="1200">
                          <a:solidFill>
                            <a:schemeClr val="dk1"/>
                          </a:solidFill>
                          <a:effectLst/>
                          <a:latin typeface="+mn-lt"/>
                          <a:ea typeface="+mn-ea"/>
                          <a:cs typeface="+mn-cs"/>
                        </a:rPr>
                        <a:t>公司</a:t>
                      </a:r>
                      <a:endParaRPr lang="zh-CN" altLang="en-US" sz="1800" b="0" kern="1200" dirty="0">
                        <a:solidFill>
                          <a:schemeClr val="dk1"/>
                        </a:solidFill>
                        <a:latin typeface="+mn-lt"/>
                        <a:ea typeface="+mn-ea"/>
                        <a:cs typeface="+mn-cs"/>
                      </a:endParaRPr>
                    </a:p>
                  </a:txBody>
                  <a:tcPr/>
                </a:tc>
                <a:tc>
                  <a:txBody>
                    <a:bodyPr/>
                    <a:lstStyle/>
                    <a:p>
                      <a:pPr marL="0" algn="l" defTabSz="914400" rtl="0" eaLnBrk="1" latinLnBrk="0" hangingPunct="1"/>
                      <a:r>
                        <a:rPr lang="en-US" altLang="zh-CN" sz="1800" b="0" kern="1200" dirty="0">
                          <a:solidFill>
                            <a:schemeClr val="dk1"/>
                          </a:solidFill>
                          <a:latin typeface="+mn-lt"/>
                          <a:ea typeface="+mn-ea"/>
                          <a:cs typeface="+mn-cs"/>
                        </a:rPr>
                        <a:t>2011</a:t>
                      </a:r>
                    </a:p>
                  </a:txBody>
                  <a:tcPr/>
                </a:tc>
                <a:tc>
                  <a:txBody>
                    <a:bodyPr/>
                    <a:lstStyle/>
                    <a:p>
                      <a:pPr marL="0" algn="l" defTabSz="914400" rtl="0" eaLnBrk="1" latinLnBrk="0" hangingPunct="1"/>
                      <a:r>
                        <a:rPr lang="en-US" altLang="zh-CN" sz="1800" b="0" i="0" kern="1200">
                          <a:solidFill>
                            <a:schemeClr val="dk1"/>
                          </a:solidFill>
                          <a:effectLst/>
                          <a:latin typeface="+mn-lt"/>
                          <a:ea typeface="+mn-ea"/>
                          <a:cs typeface="+mn-cs"/>
                        </a:rPr>
                        <a:t>ParaView </a:t>
                      </a:r>
                      <a:r>
                        <a:rPr lang="zh-CN" altLang="en-US" sz="1800" b="0" i="0" kern="1200">
                          <a:solidFill>
                            <a:schemeClr val="dk1"/>
                          </a:solidFill>
                          <a:effectLst/>
                          <a:latin typeface="+mn-lt"/>
                          <a:ea typeface="+mn-ea"/>
                          <a:cs typeface="+mn-cs"/>
                        </a:rPr>
                        <a:t>是基于 </a:t>
                      </a:r>
                      <a:r>
                        <a:rPr lang="en-US" altLang="zh-CN" sz="1800" b="0" i="0" kern="1200">
                          <a:solidFill>
                            <a:schemeClr val="dk1"/>
                          </a:solidFill>
                          <a:effectLst/>
                          <a:latin typeface="+mn-lt"/>
                          <a:ea typeface="+mn-ea"/>
                          <a:cs typeface="+mn-cs"/>
                        </a:rPr>
                        <a:t>VTK </a:t>
                      </a:r>
                      <a:r>
                        <a:rPr lang="zh-CN" altLang="en-US" sz="1800" b="0" i="0" kern="1200">
                          <a:solidFill>
                            <a:schemeClr val="dk1"/>
                          </a:solidFill>
                          <a:effectLst/>
                          <a:latin typeface="+mn-lt"/>
                          <a:ea typeface="+mn-ea"/>
                          <a:cs typeface="+mn-cs"/>
                        </a:rPr>
                        <a:t>开发的开源数据分析和可视化平台。它提供了用于可视化大型数据集的高性能工具，并支持并行计算。</a:t>
                      </a:r>
                      <a:r>
                        <a:rPr lang="en-US" altLang="zh-CN" sz="1800" b="0" i="0" kern="1200">
                          <a:solidFill>
                            <a:schemeClr val="dk1"/>
                          </a:solidFill>
                          <a:effectLst/>
                          <a:latin typeface="+mn-lt"/>
                          <a:ea typeface="+mn-ea"/>
                          <a:cs typeface="+mn-cs"/>
                        </a:rPr>
                        <a:t>ParaView </a:t>
                      </a:r>
                      <a:r>
                        <a:rPr lang="zh-CN" altLang="en-US" sz="1800" b="0" i="0" kern="1200">
                          <a:solidFill>
                            <a:schemeClr val="dk1"/>
                          </a:solidFill>
                          <a:effectLst/>
                          <a:latin typeface="+mn-lt"/>
                          <a:ea typeface="+mn-ea"/>
                          <a:cs typeface="+mn-cs"/>
                        </a:rPr>
                        <a:t>在地质勘探、气象学、流体动力学等领域广泛应用。</a:t>
                      </a:r>
                      <a:endParaRPr lang="zh-CN" altLang="en-US" sz="1800" b="0" kern="1200" dirty="0">
                        <a:solidFill>
                          <a:schemeClr val="dk1"/>
                        </a:solidFill>
                        <a:latin typeface="+mn-lt"/>
                        <a:ea typeface="+mn-ea"/>
                        <a:cs typeface="+mn-cs"/>
                      </a:endParaRP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77A1B5-84FE-59FF-0D1E-21E3DB786E96}"/>
            </a:ext>
          </a:extLst>
        </p:cNvPr>
        <p:cNvGrpSpPr/>
        <p:nvPr/>
      </p:nvGrpSpPr>
      <p:grpSpPr>
        <a:xfrm>
          <a:off x="0" y="0"/>
          <a:ext cx="0" cy="0"/>
          <a:chOff x="0" y="0"/>
          <a:chExt cx="0" cy="0"/>
        </a:xfrm>
      </p:grpSpPr>
      <p:pic>
        <p:nvPicPr>
          <p:cNvPr id="4" name="图形 3" descr="C:\Users\admin\Desktop\4a9ecee40c14459f9aaf9c3573199779.jpeg4a9ecee40c14459f9aaf9c3573199779">
            <a:extLst>
              <a:ext uri="{FF2B5EF4-FFF2-40B4-BE49-F238E27FC236}">
                <a16:creationId xmlns:a16="http://schemas.microsoft.com/office/drawing/2014/main" id="{871E980F-C878-33AA-8521-439343E93C3C}"/>
              </a:ext>
            </a:extLst>
          </p:cNvPr>
          <p:cNvPicPr>
            <a:picLocks noChangeAspect="1"/>
          </p:cNvPicPr>
          <p:nvPr/>
        </p:nvPicPr>
        <p:blipFill>
          <a:blip r:embed="rId3"/>
          <a:srcRect/>
          <a:stretch>
            <a:fillRect/>
          </a:stretch>
        </p:blipFill>
        <p:spPr>
          <a:xfrm>
            <a:off x="9876000" y="9000"/>
            <a:ext cx="2016125" cy="1982470"/>
          </a:xfrm>
          <a:prstGeom prst="rect">
            <a:avLst/>
          </a:prstGeom>
        </p:spPr>
      </p:pic>
      <p:grpSp>
        <p:nvGrpSpPr>
          <p:cNvPr id="14" name="组合 13">
            <a:extLst>
              <a:ext uri="{FF2B5EF4-FFF2-40B4-BE49-F238E27FC236}">
                <a16:creationId xmlns:a16="http://schemas.microsoft.com/office/drawing/2014/main" id="{34390AB4-F832-CDF1-0619-200DE64705AC}"/>
              </a:ext>
            </a:extLst>
          </p:cNvPr>
          <p:cNvGrpSpPr/>
          <p:nvPr/>
        </p:nvGrpSpPr>
        <p:grpSpPr>
          <a:xfrm>
            <a:off x="0" y="0"/>
            <a:ext cx="4651513" cy="6858000"/>
            <a:chOff x="0" y="0"/>
            <a:chExt cx="4651513" cy="6858000"/>
          </a:xfrm>
          <a:solidFill>
            <a:srgbClr val="9B0000"/>
          </a:solidFill>
        </p:grpSpPr>
        <p:grpSp>
          <p:nvGrpSpPr>
            <p:cNvPr id="13" name="组合 12">
              <a:extLst>
                <a:ext uri="{FF2B5EF4-FFF2-40B4-BE49-F238E27FC236}">
                  <a16:creationId xmlns:a16="http://schemas.microsoft.com/office/drawing/2014/main" id="{AEFC81CB-C15E-6AC3-404F-34D2A24FB6EA}"/>
                </a:ext>
              </a:extLst>
            </p:cNvPr>
            <p:cNvGrpSpPr/>
            <p:nvPr/>
          </p:nvGrpSpPr>
          <p:grpSpPr>
            <a:xfrm>
              <a:off x="0" y="0"/>
              <a:ext cx="4651513" cy="6858000"/>
              <a:chOff x="0" y="0"/>
              <a:chExt cx="4651513" cy="6858000"/>
            </a:xfrm>
            <a:grpFill/>
          </p:grpSpPr>
          <p:sp>
            <p:nvSpPr>
              <p:cNvPr id="5" name="矩形 4">
                <a:extLst>
                  <a:ext uri="{FF2B5EF4-FFF2-40B4-BE49-F238E27FC236}">
                    <a16:creationId xmlns:a16="http://schemas.microsoft.com/office/drawing/2014/main" id="{F256D931-D70E-0F28-D83A-146E0B2D4630}"/>
                  </a:ext>
                </a:extLst>
              </p:cNvPr>
              <p:cNvSpPr/>
              <p:nvPr/>
            </p:nvSpPr>
            <p:spPr>
              <a:xfrm>
                <a:off x="0" y="0"/>
                <a:ext cx="4651513" cy="6858000"/>
              </a:xfrm>
              <a:prstGeom prst="rect">
                <a:avLst/>
              </a:prstGeom>
              <a:solidFill>
                <a:srgbClr val="9D0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CBD39C6D-DD06-1D6B-7414-8B85F4629B5C}"/>
                  </a:ext>
                </a:extLst>
              </p:cNvPr>
              <p:cNvSpPr txBox="1"/>
              <p:nvPr/>
            </p:nvSpPr>
            <p:spPr>
              <a:xfrm>
                <a:off x="3595662" y="4081670"/>
                <a:ext cx="923330" cy="2544418"/>
              </a:xfrm>
              <a:prstGeom prst="rect">
                <a:avLst/>
              </a:prstGeom>
              <a:solidFill>
                <a:srgbClr val="9D0335"/>
              </a:solidFill>
            </p:spPr>
            <p:txBody>
              <a:bodyPr vert="eaVert" wrap="square" rtlCol="0">
                <a:spAutoFit/>
              </a:bodyPr>
              <a:lstStyle/>
              <a:p>
                <a:pPr algn="ctr"/>
                <a:r>
                  <a:rPr lang="en-US" altLang="zh-CN" sz="4800" b="1" dirty="0">
                    <a:solidFill>
                      <a:schemeClr val="bg1"/>
                    </a:solidFill>
                  </a:rPr>
                  <a:t>Content</a:t>
                </a:r>
                <a:endParaRPr lang="zh-CN" altLang="en-US" sz="4800" b="1" dirty="0">
                  <a:solidFill>
                    <a:schemeClr val="bg1"/>
                  </a:solidFill>
                </a:endParaRPr>
              </a:p>
            </p:txBody>
          </p:sp>
        </p:grpSp>
        <p:sp>
          <p:nvSpPr>
            <p:cNvPr id="7" name="矩形 6">
              <a:extLst>
                <a:ext uri="{FF2B5EF4-FFF2-40B4-BE49-F238E27FC236}">
                  <a16:creationId xmlns:a16="http://schemas.microsoft.com/office/drawing/2014/main" id="{383C322C-6D6C-6946-4E02-CE3B097B9470}"/>
                </a:ext>
              </a:extLst>
            </p:cNvPr>
            <p:cNvSpPr/>
            <p:nvPr/>
          </p:nvSpPr>
          <p:spPr>
            <a:xfrm>
              <a:off x="803302" y="1777974"/>
              <a:ext cx="3045613" cy="1646581"/>
            </a:xfrm>
            <a:prstGeom prst="rect">
              <a:avLst/>
            </a:prstGeom>
            <a:solidFill>
              <a:srgbClr val="9D033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7200" b="1" dirty="0"/>
                <a:t>目录</a:t>
              </a:r>
            </a:p>
          </p:txBody>
        </p:sp>
      </p:grpSp>
      <p:cxnSp>
        <p:nvCxnSpPr>
          <p:cNvPr id="16" name="直接连接符 15">
            <a:extLst>
              <a:ext uri="{FF2B5EF4-FFF2-40B4-BE49-F238E27FC236}">
                <a16:creationId xmlns:a16="http://schemas.microsoft.com/office/drawing/2014/main" id="{9DC4B042-A999-82BD-169C-4DE52D38F316}"/>
              </a:ext>
            </a:extLst>
          </p:cNvPr>
          <p:cNvCxnSpPr>
            <a:cxnSpLocks/>
          </p:cNvCxnSpPr>
          <p:nvPr/>
        </p:nvCxnSpPr>
        <p:spPr>
          <a:xfrm>
            <a:off x="5109670" y="483326"/>
            <a:ext cx="0" cy="5408023"/>
          </a:xfrm>
          <a:prstGeom prst="line">
            <a:avLst/>
          </a:prstGeom>
          <a:ln>
            <a:solidFill>
              <a:srgbClr val="9B0000"/>
            </a:solidFill>
          </a:ln>
        </p:spPr>
        <p:style>
          <a:lnRef idx="1">
            <a:schemeClr val="accent1"/>
          </a:lnRef>
          <a:fillRef idx="0">
            <a:schemeClr val="accent1"/>
          </a:fillRef>
          <a:effectRef idx="0">
            <a:schemeClr val="accent1"/>
          </a:effectRef>
          <a:fontRef idx="minor">
            <a:schemeClr val="tx1"/>
          </a:fontRef>
        </p:style>
      </p:cxnSp>
      <p:sp>
        <p:nvSpPr>
          <p:cNvPr id="19" name="椭圆 18">
            <a:extLst>
              <a:ext uri="{FF2B5EF4-FFF2-40B4-BE49-F238E27FC236}">
                <a16:creationId xmlns:a16="http://schemas.microsoft.com/office/drawing/2014/main" id="{FBA09A3B-F108-D338-377B-61ACF52D9556}"/>
              </a:ext>
            </a:extLst>
          </p:cNvPr>
          <p:cNvSpPr/>
          <p:nvPr/>
        </p:nvSpPr>
        <p:spPr>
          <a:xfrm>
            <a:off x="5036645" y="91256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720A721F-798B-DF3D-EB74-507D6AB4ACAE}"/>
              </a:ext>
            </a:extLst>
          </p:cNvPr>
          <p:cNvSpPr/>
          <p:nvPr/>
        </p:nvSpPr>
        <p:spPr>
          <a:xfrm>
            <a:off x="5036010" y="181744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AFE92E3D-B1DE-4005-2569-54450369EFD5}"/>
              </a:ext>
            </a:extLst>
          </p:cNvPr>
          <p:cNvSpPr/>
          <p:nvPr/>
        </p:nvSpPr>
        <p:spPr>
          <a:xfrm>
            <a:off x="5036010" y="268675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5FF06610-6ED9-57B5-833D-5517662FE01A}"/>
              </a:ext>
            </a:extLst>
          </p:cNvPr>
          <p:cNvSpPr/>
          <p:nvPr/>
        </p:nvSpPr>
        <p:spPr>
          <a:xfrm>
            <a:off x="5036010" y="3584649"/>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EB80BFFD-CAB4-332C-BF3F-FB70AA537503}"/>
              </a:ext>
            </a:extLst>
          </p:cNvPr>
          <p:cNvGrpSpPr/>
          <p:nvPr/>
        </p:nvGrpSpPr>
        <p:grpSpPr>
          <a:xfrm>
            <a:off x="5376243" y="714996"/>
            <a:ext cx="4651510" cy="3969385"/>
            <a:chOff x="11290" y="2411"/>
            <a:chExt cx="7097" cy="6251"/>
          </a:xfrm>
        </p:grpSpPr>
        <p:sp>
          <p:nvSpPr>
            <p:cNvPr id="28" name="文本框 27">
              <a:extLst>
                <a:ext uri="{FF2B5EF4-FFF2-40B4-BE49-F238E27FC236}">
                  <a16:creationId xmlns:a16="http://schemas.microsoft.com/office/drawing/2014/main" id="{B69CFEEB-05D7-E01F-7B17-2FC7AC2AE7C2}"/>
                </a:ext>
              </a:extLst>
            </p:cNvPr>
            <p:cNvSpPr txBox="1"/>
            <p:nvPr/>
          </p:nvSpPr>
          <p:spPr>
            <a:xfrm>
              <a:off x="11290" y="2411"/>
              <a:ext cx="7097" cy="727"/>
            </a:xfrm>
            <a:prstGeom prst="rect">
              <a:avLst/>
            </a:prstGeom>
            <a:noFill/>
          </p:spPr>
          <p:txBody>
            <a:bodyPr wrap="square" rtlCol="0">
              <a:spAutoFit/>
            </a:bodyPr>
            <a:lstStyle/>
            <a:p>
              <a:r>
                <a:rPr lang="en-US" altLang="zh-CN" sz="2400" b="1" dirty="0">
                  <a:sym typeface="+mn-ea"/>
                </a:rPr>
                <a:t>01 </a:t>
              </a:r>
              <a:r>
                <a:rPr lang="zh-CN" altLang="en-US" sz="2400" b="1" dirty="0">
                  <a:sym typeface="+mn-ea"/>
                </a:rPr>
                <a:t>研究背景及国内外研究现状</a:t>
              </a:r>
              <a:endParaRPr lang="zh-CN" altLang="en-US" sz="2400" b="1" dirty="0">
                <a:solidFill>
                  <a:srgbClr val="9B0000"/>
                </a:solidFill>
              </a:endParaRPr>
            </a:p>
          </p:txBody>
        </p:sp>
        <p:sp>
          <p:nvSpPr>
            <p:cNvPr id="30" name="文本框 29">
              <a:extLst>
                <a:ext uri="{FF2B5EF4-FFF2-40B4-BE49-F238E27FC236}">
                  <a16:creationId xmlns:a16="http://schemas.microsoft.com/office/drawing/2014/main" id="{037660BC-38AE-4610-83CD-873B047FAFE5}"/>
                </a:ext>
              </a:extLst>
            </p:cNvPr>
            <p:cNvSpPr txBox="1"/>
            <p:nvPr/>
          </p:nvSpPr>
          <p:spPr>
            <a:xfrm>
              <a:off x="11290" y="6568"/>
              <a:ext cx="5595" cy="725"/>
            </a:xfrm>
            <a:prstGeom prst="rect">
              <a:avLst/>
            </a:prstGeom>
            <a:noFill/>
          </p:spPr>
          <p:txBody>
            <a:bodyPr wrap="square" rtlCol="0">
              <a:spAutoFit/>
            </a:bodyPr>
            <a:lstStyle/>
            <a:p>
              <a:r>
                <a:rPr lang="en-US" altLang="zh-CN" sz="2400" b="1" dirty="0">
                  <a:sym typeface="+mn-ea"/>
                </a:rPr>
                <a:t>04</a:t>
              </a:r>
              <a:r>
                <a:rPr lang="zh-CN" altLang="en-US" sz="2400" b="1" dirty="0">
                  <a:sym typeface="+mn-ea"/>
                </a:rPr>
                <a:t> </a:t>
              </a:r>
              <a:r>
                <a:rPr lang="zh-CN" altLang="en-US" sz="2400" b="1" dirty="0"/>
                <a:t>三维地质模型可视化</a:t>
              </a:r>
            </a:p>
          </p:txBody>
        </p:sp>
        <p:sp>
          <p:nvSpPr>
            <p:cNvPr id="31" name="文本框 30">
              <a:extLst>
                <a:ext uri="{FF2B5EF4-FFF2-40B4-BE49-F238E27FC236}">
                  <a16:creationId xmlns:a16="http://schemas.microsoft.com/office/drawing/2014/main" id="{E2703387-01A4-6A79-76CD-10BAC70F569A}"/>
                </a:ext>
              </a:extLst>
            </p:cNvPr>
            <p:cNvSpPr txBox="1"/>
            <p:nvPr/>
          </p:nvSpPr>
          <p:spPr>
            <a:xfrm>
              <a:off x="11290" y="7935"/>
              <a:ext cx="6020" cy="727"/>
            </a:xfrm>
            <a:prstGeom prst="rect">
              <a:avLst/>
            </a:prstGeom>
            <a:noFill/>
          </p:spPr>
          <p:txBody>
            <a:bodyPr wrap="square" rtlCol="0">
              <a:spAutoFit/>
            </a:bodyPr>
            <a:lstStyle/>
            <a:p>
              <a:r>
                <a:rPr lang="en-US" altLang="zh-CN" sz="2400" b="1" dirty="0"/>
                <a:t>05</a:t>
              </a:r>
              <a:r>
                <a:rPr lang="zh-CN" altLang="en-US" sz="2400" b="1" dirty="0"/>
                <a:t> 性能测试及优化</a:t>
              </a:r>
            </a:p>
          </p:txBody>
        </p:sp>
        <p:sp>
          <p:nvSpPr>
            <p:cNvPr id="2" name="文本框 1">
              <a:extLst>
                <a:ext uri="{FF2B5EF4-FFF2-40B4-BE49-F238E27FC236}">
                  <a16:creationId xmlns:a16="http://schemas.microsoft.com/office/drawing/2014/main" id="{A2A498E8-F067-EDEA-E78A-19115BA02D28}"/>
                </a:ext>
              </a:extLst>
            </p:cNvPr>
            <p:cNvSpPr txBox="1"/>
            <p:nvPr/>
          </p:nvSpPr>
          <p:spPr>
            <a:xfrm>
              <a:off x="11290" y="3908"/>
              <a:ext cx="7097" cy="727"/>
            </a:xfrm>
            <a:prstGeom prst="rect">
              <a:avLst/>
            </a:prstGeom>
            <a:noFill/>
          </p:spPr>
          <p:txBody>
            <a:bodyPr wrap="square" rtlCol="0">
              <a:spAutoFit/>
            </a:bodyPr>
            <a:lstStyle/>
            <a:p>
              <a:r>
                <a:rPr lang="en-US" altLang="zh-CN" sz="2400" b="1" dirty="0">
                  <a:solidFill>
                    <a:srgbClr val="9B0000"/>
                  </a:solidFill>
                  <a:sym typeface="+mn-ea"/>
                </a:rPr>
                <a:t>02 </a:t>
              </a:r>
              <a:r>
                <a:rPr lang="zh-CN" altLang="en-US" sz="2400" b="1" dirty="0">
                  <a:solidFill>
                    <a:srgbClr val="9B0000"/>
                  </a:solidFill>
                  <a:sym typeface="+mn-ea"/>
                </a:rPr>
                <a:t>研究内容及技术路线</a:t>
              </a:r>
              <a:endParaRPr lang="zh-CN" altLang="en-US" sz="2400" b="1" dirty="0"/>
            </a:p>
          </p:txBody>
        </p:sp>
        <p:sp>
          <p:nvSpPr>
            <p:cNvPr id="8" name="文本框 7">
              <a:extLst>
                <a:ext uri="{FF2B5EF4-FFF2-40B4-BE49-F238E27FC236}">
                  <a16:creationId xmlns:a16="http://schemas.microsoft.com/office/drawing/2014/main" id="{FF6E3D61-3C7A-A15C-0508-57B03D84FAE3}"/>
                </a:ext>
              </a:extLst>
            </p:cNvPr>
            <p:cNvSpPr txBox="1"/>
            <p:nvPr/>
          </p:nvSpPr>
          <p:spPr>
            <a:xfrm>
              <a:off x="11290" y="5269"/>
              <a:ext cx="7097" cy="725"/>
            </a:xfrm>
            <a:prstGeom prst="rect">
              <a:avLst/>
            </a:prstGeom>
            <a:noFill/>
          </p:spPr>
          <p:txBody>
            <a:bodyPr wrap="square" rtlCol="0">
              <a:spAutoFit/>
            </a:bodyPr>
            <a:lstStyle/>
            <a:p>
              <a:r>
                <a:rPr lang="en-US" altLang="zh-CN" sz="2400" b="1" dirty="0">
                  <a:sym typeface="+mn-ea"/>
                </a:rPr>
                <a:t>03</a:t>
              </a:r>
              <a:r>
                <a:rPr lang="zh-CN" altLang="en-US" sz="2400" b="1" dirty="0">
                  <a:sym typeface="+mn-ea"/>
                </a:rPr>
                <a:t> </a:t>
              </a:r>
              <a:r>
                <a:rPr lang="zh-CN" altLang="en-US" sz="2400" b="1" dirty="0"/>
                <a:t>三维地质模型构建</a:t>
              </a:r>
            </a:p>
          </p:txBody>
        </p:sp>
      </p:grpSp>
      <p:sp>
        <p:nvSpPr>
          <p:cNvPr id="6" name="椭圆 5">
            <a:extLst>
              <a:ext uri="{FF2B5EF4-FFF2-40B4-BE49-F238E27FC236}">
                <a16:creationId xmlns:a16="http://schemas.microsoft.com/office/drawing/2014/main" id="{CE9D4490-A583-D372-C1FA-110BD6694BD2}"/>
              </a:ext>
            </a:extLst>
          </p:cNvPr>
          <p:cNvSpPr/>
          <p:nvPr/>
        </p:nvSpPr>
        <p:spPr>
          <a:xfrm>
            <a:off x="5036010" y="4380826"/>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2D859493-C1C0-5956-3425-80CEFD5C01FD}"/>
              </a:ext>
            </a:extLst>
          </p:cNvPr>
          <p:cNvSpPr/>
          <p:nvPr/>
        </p:nvSpPr>
        <p:spPr>
          <a:xfrm>
            <a:off x="5023888" y="5280854"/>
            <a:ext cx="146050" cy="146050"/>
          </a:xfrm>
          <a:prstGeom prst="ellipse">
            <a:avLst/>
          </a:prstGeom>
          <a:solidFill>
            <a:srgbClr val="9B0000"/>
          </a:solidFill>
          <a:ln>
            <a:solidFill>
              <a:srgbClr val="9B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98896AEE-115F-7C07-DF07-D601300F1EAD}"/>
              </a:ext>
            </a:extLst>
          </p:cNvPr>
          <p:cNvSpPr txBox="1"/>
          <p:nvPr/>
        </p:nvSpPr>
        <p:spPr>
          <a:xfrm>
            <a:off x="5376254" y="5047601"/>
            <a:ext cx="4651499" cy="461665"/>
          </a:xfrm>
          <a:prstGeom prst="rect">
            <a:avLst/>
          </a:prstGeom>
          <a:noFill/>
        </p:spPr>
        <p:txBody>
          <a:bodyPr wrap="square" rtlCol="0">
            <a:spAutoFit/>
          </a:bodyPr>
          <a:lstStyle/>
          <a:p>
            <a:r>
              <a:rPr lang="en-US" altLang="zh-CN" sz="2400" b="1" dirty="0"/>
              <a:t>06</a:t>
            </a:r>
            <a:r>
              <a:rPr lang="zh-CN" altLang="en-US" sz="2400" b="1" dirty="0"/>
              <a:t> 应用实例</a:t>
            </a:r>
          </a:p>
        </p:txBody>
      </p:sp>
    </p:spTree>
    <p:extLst>
      <p:ext uri="{BB962C8B-B14F-4D97-AF65-F5344CB8AC3E}">
        <p14:creationId xmlns:p14="http://schemas.microsoft.com/office/powerpoint/2010/main" val="3725721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nvPicPr>
        <p:blipFill>
          <a:blip r:embed="rId3"/>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521970"/>
          </a:xfrm>
          <a:prstGeom prst="rect">
            <a:avLst/>
          </a:prstGeom>
          <a:noFill/>
        </p:spPr>
        <p:txBody>
          <a:bodyPr wrap="square" rtlCol="0">
            <a:spAutoFit/>
          </a:bodyPr>
          <a:lstStyle/>
          <a:p>
            <a:r>
              <a:rPr lang="zh-CN" altLang="en-US" sz="2800" b="1" dirty="0">
                <a:solidFill>
                  <a:srgbClr val="9D0335"/>
                </a:solidFill>
              </a:rPr>
              <a:t>研究内容</a:t>
            </a:r>
          </a:p>
        </p:txBody>
      </p:sp>
      <p:sp>
        <p:nvSpPr>
          <p:cNvPr id="11" name="文本框 10"/>
          <p:cNvSpPr txBox="1"/>
          <p:nvPr/>
        </p:nvSpPr>
        <p:spPr>
          <a:xfrm>
            <a:off x="947469" y="1389719"/>
            <a:ext cx="10384790" cy="4984949"/>
          </a:xfrm>
          <a:prstGeom prst="rect">
            <a:avLst/>
          </a:prstGeom>
          <a:noFill/>
        </p:spPr>
        <p:txBody>
          <a:bodyPr wrap="square">
            <a:noAutofit/>
          </a:bodyPr>
          <a:lstStyle/>
          <a:p>
            <a:pPr marL="342900" lvl="0" indent="-342900">
              <a:lnSpc>
                <a:spcPct val="125000"/>
              </a:lnSpc>
              <a:spcAft>
                <a:spcPts val="600"/>
              </a:spcAft>
              <a:buFont typeface="+mj-lt"/>
              <a:buAutoNum type="arabicPeriod"/>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根据地质数据特点，对三维地质模型构建方法进行研究，并结合</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WebGL</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技术特点对地质模型网格化和可视化的数据结构进行设计，模型包括地层模型、断层模型、钻孔模型等。</a:t>
            </a:r>
            <a:endPar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25000"/>
              </a:lnSpc>
              <a:spcAft>
                <a:spcPts val="600"/>
              </a:spcAft>
              <a:buFont typeface="+mj-lt"/>
              <a:buAutoNum type="arabicPeriod"/>
            </a:pP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marL="342900" lvl="0" indent="-342900">
              <a:lnSpc>
                <a:spcPct val="125000"/>
              </a:lnSpc>
              <a:spcAft>
                <a:spcPts val="600"/>
              </a:spcAft>
              <a:buFont typeface="+mj-lt"/>
              <a:buAutoNum type="arabicPeriod"/>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研究</a:t>
            </a:r>
            <a:r>
              <a:rPr lang="en-US" altLang="zh-CN" sz="1800" dirty="0">
                <a:effectLst/>
                <a:latin typeface="Times New Roman" panose="02020603050405020304" pitchFamily="18" charset="0"/>
                <a:ea typeface="宋体" panose="02010600030101010101" pitchFamily="2" charset="-122"/>
                <a:cs typeface="宋体" panose="02010600030101010101" pitchFamily="2" charset="-122"/>
              </a:rPr>
              <a:t>WebGL</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可视化技术，设计三维可视化场景构建方法；对地质模型纹理映射技术进行研究。探讨射线追踪、模型多维观察、巷道漫游等交互功能实现原理，为系统交互功能提供理论依据。</a:t>
            </a:r>
            <a:endPar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25000"/>
              </a:lnSpc>
              <a:spcAft>
                <a:spcPts val="600"/>
              </a:spcAft>
              <a:buFont typeface="+mj-lt"/>
              <a:buAutoNum type="arabicPeriod"/>
            </a:pP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marL="342900" lvl="0" indent="-342900">
              <a:lnSpc>
                <a:spcPct val="125000"/>
              </a:lnSpc>
              <a:spcAft>
                <a:spcPts val="600"/>
              </a:spcAft>
              <a:buFont typeface="+mj-lt"/>
              <a:buAutoNum type="arabicPeriod"/>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设计系统的整体架构和功能模块，对浏览器端地质三维可视化系统进行功能开发，并针对地层模型渲染以及大量数据渲染性能进行优化；实现地层间距分布计算功能以及在三维场景中的交互功能。</a:t>
            </a:r>
            <a:endPar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25000"/>
              </a:lnSpc>
              <a:spcAft>
                <a:spcPts val="600"/>
              </a:spcAft>
              <a:buFont typeface="+mj-lt"/>
              <a:buAutoNum type="arabicPeriod"/>
            </a:pP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marL="342900" lvl="0" indent="-342900">
              <a:lnSpc>
                <a:spcPct val="125000"/>
              </a:lnSpc>
              <a:spcAft>
                <a:spcPts val="600"/>
              </a:spcAft>
              <a:buFont typeface="+mj-lt"/>
              <a:buAutoNum type="arabicPeriod"/>
            </a:pP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以某矿区的实际地质数据为案例，构建三维地质模型并进行可视化展示，分析该系统在地质勘探、矿山开采等领域的应用价值。</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形 3" descr="C:\Users\admin\Desktop\4a9ecee40c14459f9aaf9c3573199779.jpeg4a9ecee40c14459f9aaf9c3573199779"/>
          <p:cNvPicPr>
            <a:picLocks noChangeAspect="1"/>
          </p:cNvPicPr>
          <p:nvPr>
            <p:custDataLst>
              <p:tags r:id="rId1"/>
            </p:custDataLst>
          </p:nvPr>
        </p:nvPicPr>
        <p:blipFill>
          <a:blip r:embed="rId4"/>
          <a:srcRect/>
          <a:stretch>
            <a:fillRect/>
          </a:stretch>
        </p:blipFill>
        <p:spPr>
          <a:xfrm>
            <a:off x="10472520" y="1"/>
            <a:ext cx="1719479" cy="1690776"/>
          </a:xfrm>
          <a:prstGeom prst="rect">
            <a:avLst/>
          </a:prstGeom>
        </p:spPr>
      </p:pic>
      <p:cxnSp>
        <p:nvCxnSpPr>
          <p:cNvPr id="4" name="直接连接符 3"/>
          <p:cNvCxnSpPr/>
          <p:nvPr/>
        </p:nvCxnSpPr>
        <p:spPr>
          <a:xfrm>
            <a:off x="576580" y="783714"/>
            <a:ext cx="7215809" cy="0"/>
          </a:xfrm>
          <a:prstGeom prst="line">
            <a:avLst/>
          </a:prstGeom>
          <a:ln w="76200">
            <a:solidFill>
              <a:srgbClr val="9B000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76580" y="125918"/>
            <a:ext cx="4506773" cy="460375"/>
          </a:xfrm>
          <a:prstGeom prst="rect">
            <a:avLst/>
          </a:prstGeom>
          <a:noFill/>
        </p:spPr>
        <p:txBody>
          <a:bodyPr wrap="square" rtlCol="0">
            <a:spAutoFit/>
          </a:bodyPr>
          <a:lstStyle/>
          <a:p>
            <a:r>
              <a:rPr lang="zh-CN" altLang="en-US" sz="2400" b="1" dirty="0">
                <a:solidFill>
                  <a:srgbClr val="9D0335"/>
                </a:solidFill>
              </a:rPr>
              <a:t>技术路线</a:t>
            </a:r>
          </a:p>
        </p:txBody>
      </p:sp>
      <p:pic>
        <p:nvPicPr>
          <p:cNvPr id="3" name="图片 2" descr="图示&#10;&#10;AI 生成的内容可能不正确。">
            <a:extLst>
              <a:ext uri="{FF2B5EF4-FFF2-40B4-BE49-F238E27FC236}">
                <a16:creationId xmlns:a16="http://schemas.microsoft.com/office/drawing/2014/main" id="{4BAE1D73-0B85-219F-B82C-1F7D48BB31B5}"/>
              </a:ext>
            </a:extLst>
          </p:cNvPr>
          <p:cNvPicPr>
            <a:picLocks noChangeAspect="1"/>
          </p:cNvPicPr>
          <p:nvPr/>
        </p:nvPicPr>
        <p:blipFill>
          <a:blip r:embed="rId5"/>
          <a:stretch>
            <a:fillRect/>
          </a:stretch>
        </p:blipFill>
        <p:spPr>
          <a:xfrm>
            <a:off x="3094382" y="964130"/>
            <a:ext cx="5125279" cy="4439061"/>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a0e48463-e7a1-4329-8475-edcc5965805f"/>
  <p:tag name="COMMONDATA" val="eyJjb3VudCI6OSwiaGRpZCI6IjI0Yzc2YzA0MWFkNjRjNTAwMjE0ZWMyOGRkYTVlNzhjIiwidXNlckNvdW50IjoxfQ=="/>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662.6393700787403,&quot;width&quot;:2707.8409448818898}"/>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smartTable{01fe10ad-8c4e-4432-bf24-b2aec469947b}"/>
</p:tagLst>
</file>

<file path=ppt/tags/tag4.xml><?xml version="1.0" encoding="utf-8"?>
<p:tagLst xmlns:a="http://schemas.openxmlformats.org/drawingml/2006/main" xmlns:r="http://schemas.openxmlformats.org/officeDocument/2006/relationships" xmlns:p="http://schemas.openxmlformats.org/presentationml/2006/main">
  <p:tag name="KSO_WM_UNIT_TABLE_BEAUTIFY" val="smartTable{a586acdf-5c8e-4f5b-94d5-e0272a1abaf0}"/>
</p:tagLst>
</file>

<file path=ppt/tags/tag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662.6393700787403,&quot;width&quot;:2707.840944881889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3027</TotalTime>
  <Words>2132</Words>
  <Application>Microsoft Macintosh PowerPoint</Application>
  <PresentationFormat>宽屏</PresentationFormat>
  <Paragraphs>234</Paragraphs>
  <Slides>30</Slides>
  <Notes>30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30</vt:i4>
      </vt:variant>
    </vt:vector>
  </HeadingPairs>
  <TitlesOfParts>
    <vt:vector size="40" baseType="lpstr">
      <vt:lpstr>等线</vt:lpstr>
      <vt:lpstr>等线 Light</vt:lpstr>
      <vt:lpstr>宋体</vt:lpstr>
      <vt:lpstr>Microsoft YaHei</vt:lpstr>
      <vt:lpstr>幼圆</vt:lpstr>
      <vt:lpstr>Arial</vt:lpstr>
      <vt:lpstr>Cambria Math</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北京大学毕业答辩论文开题报告PPT模板</dc:title>
  <dc:creator>QUESHUNAN</dc:creator>
  <cp:lastModifiedBy>K4056</cp:lastModifiedBy>
  <cp:revision>168</cp:revision>
  <cp:lastPrinted>2025-03-15T13:36:08Z</cp:lastPrinted>
  <dcterms:created xsi:type="dcterms:W3CDTF">1900-01-01T00:00:00Z</dcterms:created>
  <dcterms:modified xsi:type="dcterms:W3CDTF">2025-03-16T14:36:24Z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KSOTemplateUUID">
    <vt:lpwstr>v1.0_mb_bYSo8QTYScMNgcufMCuklQ==</vt:lpwstr>
  </property>
  <property fmtid="{D5CDD505-2E9C-101B-9397-08002B2CF9AE}" pid="4" name="ICV">
    <vt:lpwstr>74400B67E7FC4E2C8B0D2648C66A2DE9</vt:lpwstr>
  </property>
</Properties>
</file>